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0" r:id="rId2"/>
    <p:sldId id="256" r:id="rId3"/>
    <p:sldId id="304" r:id="rId4"/>
    <p:sldId id="282" r:id="rId5"/>
    <p:sldId id="305" r:id="rId6"/>
    <p:sldId id="302" r:id="rId7"/>
    <p:sldId id="257" r:id="rId8"/>
    <p:sldId id="307" r:id="rId9"/>
    <p:sldId id="306" r:id="rId10"/>
    <p:sldId id="303" r:id="rId11"/>
    <p:sldId id="308" r:id="rId12"/>
    <p:sldId id="267" r:id="rId13"/>
    <p:sldId id="285" r:id="rId14"/>
    <p:sldId id="294" r:id="rId15"/>
    <p:sldId id="268" r:id="rId16"/>
    <p:sldId id="283" r:id="rId17"/>
    <p:sldId id="269" r:id="rId18"/>
    <p:sldId id="318" r:id="rId19"/>
    <p:sldId id="284" r:id="rId20"/>
    <p:sldId id="270" r:id="rId21"/>
    <p:sldId id="260" r:id="rId22"/>
    <p:sldId id="323" r:id="rId23"/>
    <p:sldId id="259" r:id="rId24"/>
    <p:sldId id="286" r:id="rId25"/>
    <p:sldId id="298" r:id="rId26"/>
    <p:sldId id="258" r:id="rId27"/>
    <p:sldId id="290" r:id="rId28"/>
    <p:sldId id="287" r:id="rId29"/>
    <p:sldId id="262" r:id="rId30"/>
    <p:sldId id="276" r:id="rId31"/>
    <p:sldId id="261" r:id="rId32"/>
    <p:sldId id="277" r:id="rId33"/>
    <p:sldId id="278" r:id="rId34"/>
    <p:sldId id="279" r:id="rId35"/>
    <p:sldId id="288" r:id="rId36"/>
    <p:sldId id="322" r:id="rId37"/>
    <p:sldId id="289" r:id="rId38"/>
    <p:sldId id="291" r:id="rId39"/>
    <p:sldId id="319" r:id="rId40"/>
    <p:sldId id="292" r:id="rId41"/>
    <p:sldId id="295" r:id="rId42"/>
    <p:sldId id="309" r:id="rId43"/>
    <p:sldId id="293" r:id="rId44"/>
    <p:sldId id="263" r:id="rId45"/>
    <p:sldId id="264" r:id="rId46"/>
    <p:sldId id="265" r:id="rId47"/>
    <p:sldId id="310" r:id="rId48"/>
    <p:sldId id="324" r:id="rId49"/>
    <p:sldId id="271" r:id="rId50"/>
    <p:sldId id="272" r:id="rId51"/>
    <p:sldId id="273" r:id="rId52"/>
    <p:sldId id="296" r:id="rId53"/>
    <p:sldId id="297" r:id="rId54"/>
    <p:sldId id="325" r:id="rId55"/>
    <p:sldId id="281" r:id="rId56"/>
    <p:sldId id="320" r:id="rId57"/>
    <p:sldId id="311" r:id="rId58"/>
    <p:sldId id="326" r:id="rId59"/>
    <p:sldId id="313" r:id="rId60"/>
    <p:sldId id="312" r:id="rId61"/>
    <p:sldId id="314" r:id="rId62"/>
    <p:sldId id="321" r:id="rId63"/>
    <p:sldId id="315" r:id="rId64"/>
    <p:sldId id="316" r:id="rId65"/>
    <p:sldId id="317" r:id="rId66"/>
    <p:sldId id="280" r:id="rId67"/>
    <p:sldId id="275" r:id="rId6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FDA00"/>
    <a:srgbClr val="FFFF00"/>
    <a:srgbClr val="0F282F"/>
    <a:srgbClr val="FFFFFF"/>
    <a:srgbClr val="C2E3EC"/>
    <a:srgbClr val="18414C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10" d="100"/>
          <a:sy n="110" d="100"/>
        </p:scale>
        <p:origin x="-1560" y="-3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13.02.2019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13.02.2019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13.02.2019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85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13.02.2019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6000" t="-5000" r="-8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99592" y="0"/>
            <a:ext cx="7994497" cy="70788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ФГБОУ ВО Белгородский ГАУ</a:t>
            </a:r>
          </a:p>
          <a:p>
            <a:pPr algn="ctr"/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Управление библиотечно-информационных ресурсов</a:t>
            </a:r>
            <a:endParaRPr lang="ru-RU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004625" y="6309320"/>
            <a:ext cx="1478290" cy="40011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2019 год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5579831"/>
            <a:ext cx="9144000" cy="108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400" b="1" dirty="0" smtClean="0">
                <a:ln w="9525">
                  <a:solidFill>
                    <a:schemeClr val="bg1"/>
                  </a:solidFill>
                </a:ln>
                <a:cs typeface="Arial" pitchFamily="34" charset="0"/>
              </a:rPr>
              <a:t>В конце 1876 года 42-летний Дмитрий Менделеев знакомится и страстно влюбляется в 16-летнюю Анну Ивановну Попову </a:t>
            </a:r>
          </a:p>
          <a:p>
            <a:pPr algn="ctr">
              <a:lnSpc>
                <a:spcPct val="90000"/>
              </a:lnSpc>
            </a:pPr>
            <a:r>
              <a:rPr lang="ru-RU" sz="2400" b="1" dirty="0" smtClean="0">
                <a:ln w="9525">
                  <a:solidFill>
                    <a:schemeClr val="bg1"/>
                  </a:solidFill>
                </a:ln>
                <a:cs typeface="Arial" pitchFamily="34" charset="0"/>
              </a:rPr>
              <a:t>(1860—1942), дочь донского казака из Урюпинска</a:t>
            </a:r>
          </a:p>
        </p:txBody>
      </p:sp>
      <p:sp>
        <p:nvSpPr>
          <p:cNvPr id="45058" name="AutoShape 2" descr="Портрет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2" b="1587"/>
          <a:stretch>
            <a:fillRect/>
          </a:stretch>
        </p:blipFill>
        <p:spPr>
          <a:xfrm>
            <a:off x="467544" y="663238"/>
            <a:ext cx="3240360" cy="45659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2" descr="C:\Users\павел\Desktop\270px-Kramskoy_Mendeleev_01.jpg"/>
          <p:cNvPicPr>
            <a:picLocks noChangeAspect="1" noChangeArrowheads="1"/>
          </p:cNvPicPr>
          <p:nvPr/>
        </p:nvPicPr>
        <p:blipFill>
          <a:blip r:embed="rId3" cstate="print">
            <a:grayscl/>
            <a:lum bright="20000" contrast="-20000"/>
          </a:blip>
          <a:srcRect/>
          <a:stretch>
            <a:fillRect/>
          </a:stretch>
        </p:blipFill>
        <p:spPr bwMode="auto">
          <a:xfrm>
            <a:off x="5292080" y="627463"/>
            <a:ext cx="3240360" cy="45297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0" y="0"/>
            <a:ext cx="91440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000" b="1" spc="-150" dirty="0" smtClean="0">
                <a:ln w="3175"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</a:rPr>
              <a:t>Семья и дети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5507823"/>
            <a:ext cx="9144000" cy="108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400" b="1" dirty="0" smtClean="0">
                <a:ln w="9525">
                  <a:solidFill>
                    <a:schemeClr val="bg1"/>
                  </a:solidFill>
                </a:ln>
                <a:cs typeface="Arial" pitchFamily="34" charset="0"/>
              </a:rPr>
              <a:t>Во втором браке у Д. И. Менделеева родилось четверо детей: </a:t>
            </a:r>
          </a:p>
          <a:p>
            <a:pPr algn="ctr">
              <a:lnSpc>
                <a:spcPct val="90000"/>
              </a:lnSpc>
            </a:pPr>
            <a:r>
              <a:rPr lang="ru-RU" sz="2400" b="1" dirty="0" smtClean="0">
                <a:ln w="9525">
                  <a:solidFill>
                    <a:schemeClr val="bg1"/>
                  </a:solidFill>
                </a:ln>
                <a:cs typeface="Arial" pitchFamily="34" charset="0"/>
              </a:rPr>
              <a:t>Любовь (1881—1939), Иван (1883—1936) и</a:t>
            </a:r>
          </a:p>
          <a:p>
            <a:pPr algn="ctr">
              <a:lnSpc>
                <a:spcPct val="90000"/>
              </a:lnSpc>
            </a:pPr>
            <a:r>
              <a:rPr lang="ru-RU" sz="2400" b="1" dirty="0" smtClean="0">
                <a:ln w="9525">
                  <a:solidFill>
                    <a:schemeClr val="bg1"/>
                  </a:solidFill>
                </a:ln>
                <a:cs typeface="Arial" pitchFamily="34" charset="0"/>
              </a:rPr>
              <a:t> близнецы Мария (1886—1952) и Василий (1886—1922)</a:t>
            </a:r>
          </a:p>
        </p:txBody>
      </p:sp>
      <p:sp>
        <p:nvSpPr>
          <p:cNvPr id="63490" name="AutoShape 2" descr="https://fs3.fotoload.ru/f/0418/1524861169/b9592e04c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349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71800" y="908720"/>
            <a:ext cx="3614962" cy="27363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3493" name="Picture 5" descr="http://900igr.net/up/datai/151728/0010-021-.png"/>
          <p:cNvPicPr>
            <a:picLocks noChangeAspect="1" noChangeArrowheads="1"/>
          </p:cNvPicPr>
          <p:nvPr/>
        </p:nvPicPr>
        <p:blipFill>
          <a:blip r:embed="rId3" cstate="print">
            <a:grayscl/>
            <a:lum bright="-20000" contrast="-10000"/>
          </a:blip>
          <a:srcRect b="22301"/>
          <a:stretch>
            <a:fillRect/>
          </a:stretch>
        </p:blipFill>
        <p:spPr bwMode="auto">
          <a:xfrm>
            <a:off x="107504" y="908720"/>
            <a:ext cx="2619632" cy="34563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0" y="0"/>
            <a:ext cx="91440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000" b="1" spc="-150" dirty="0" smtClean="0">
                <a:ln w="3175"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</a:rPr>
              <a:t>Семья и дети</a:t>
            </a:r>
          </a:p>
        </p:txBody>
      </p:sp>
      <p:pic>
        <p:nvPicPr>
          <p:cNvPr id="63495" name="Picture 7" descr="http://rustest.spb.ru/public/upload/media/Image/mendeleev/4/12.bmp"/>
          <p:cNvPicPr>
            <a:picLocks noChangeAspect="1" noChangeArrowheads="1"/>
          </p:cNvPicPr>
          <p:nvPr/>
        </p:nvPicPr>
        <p:blipFill>
          <a:blip r:embed="rId4" cstate="print">
            <a:grayscl/>
            <a:lum bright="-20000" contrast="-20000"/>
          </a:blip>
          <a:srcRect l="3500" b="36111"/>
          <a:stretch>
            <a:fillRect/>
          </a:stretch>
        </p:blipFill>
        <p:spPr bwMode="auto">
          <a:xfrm>
            <a:off x="6444208" y="908720"/>
            <a:ext cx="2592288" cy="34563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2915816" y="3913892"/>
            <a:ext cx="33843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i="1" dirty="0" smtClean="0"/>
              <a:t> Люба Менделеева (справа) с подругой в гимназии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6444208" y="4509120"/>
            <a:ext cx="26997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i="1" dirty="0" smtClean="0"/>
              <a:t>Василий Дмитриевич Менделеев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07504" y="4509120"/>
            <a:ext cx="26997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i="1" dirty="0" smtClean="0"/>
              <a:t>Иван Дмитриевич </a:t>
            </a:r>
          </a:p>
          <a:p>
            <a:pPr algn="ctr"/>
            <a:r>
              <a:rPr lang="ru-RU" sz="1400" i="1" dirty="0" smtClean="0"/>
              <a:t>Менделеев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572000" y="1975480"/>
            <a:ext cx="4572000" cy="241912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400" b="1" dirty="0" smtClean="0">
                <a:ln w="9525">
                  <a:solidFill>
                    <a:schemeClr val="bg1"/>
                  </a:solidFill>
                </a:ln>
                <a:cs typeface="Arial" pitchFamily="34" charset="0"/>
              </a:rPr>
              <a:t>По окончании курса в институте Менделеев вследствие пошатнувшегося здоровья занял место учителя сначала в Симферополе, затем в Одессе. </a:t>
            </a:r>
          </a:p>
          <a:p>
            <a:pPr algn="ctr">
              <a:lnSpc>
                <a:spcPct val="90000"/>
              </a:lnSpc>
            </a:pPr>
            <a:r>
              <a:rPr lang="ru-RU" sz="2400" b="1" dirty="0" smtClean="0">
                <a:ln w="9525">
                  <a:solidFill>
                    <a:schemeClr val="bg1"/>
                  </a:solidFill>
                </a:ln>
                <a:cs typeface="Arial" pitchFamily="34" charset="0"/>
              </a:rPr>
              <a:t>Он начал серьезно заниматься химией</a:t>
            </a:r>
          </a:p>
        </p:txBody>
      </p:sp>
      <p:pic>
        <p:nvPicPr>
          <p:cNvPr id="23554" name="Picture 2" descr="C:\Documents and Settings\krisanova_tn\Рабочий стол\наука менделеев\1-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476672"/>
            <a:ext cx="4385908" cy="5832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4644008" y="1340768"/>
            <a:ext cx="4499992" cy="374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lnSpc>
                <a:spcPct val="90000"/>
              </a:lnSpc>
            </a:pPr>
            <a:r>
              <a:rPr lang="ru-RU" sz="2400" b="1" i="1" spc="300" dirty="0" smtClean="0">
                <a:ln w="9525">
                  <a:solidFill>
                    <a:schemeClr val="bg1"/>
                  </a:solidFill>
                </a:ln>
                <a:latin typeface="+mj-lt"/>
                <a:cs typeface="Arial" pitchFamily="34" charset="0"/>
              </a:rPr>
              <a:t>«Всего более четыре предмета составили моё имя: периодический закон, исследование упругости газов, понимание растворов как ассоциаций и </a:t>
            </a:r>
            <a:r>
              <a:rPr lang="en-US" sz="2400" b="1" i="1" spc="300" dirty="0" smtClean="0">
                <a:ln w="9525">
                  <a:solidFill>
                    <a:schemeClr val="bg1"/>
                  </a:solidFill>
                </a:ln>
                <a:latin typeface="+mj-lt"/>
                <a:cs typeface="Arial" pitchFamily="34" charset="0"/>
              </a:rPr>
              <a:t>“</a:t>
            </a:r>
            <a:r>
              <a:rPr lang="ru-RU" sz="2400" b="1" i="1" spc="300" dirty="0" smtClean="0">
                <a:ln w="9525">
                  <a:solidFill>
                    <a:schemeClr val="bg1"/>
                  </a:solidFill>
                </a:ln>
                <a:latin typeface="+mj-lt"/>
                <a:cs typeface="Arial" pitchFamily="34" charset="0"/>
              </a:rPr>
              <a:t>Основы химии</a:t>
            </a:r>
            <a:r>
              <a:rPr lang="en-US" sz="2400" b="1" i="1" spc="300" dirty="0" smtClean="0">
                <a:ln w="9525">
                  <a:solidFill>
                    <a:schemeClr val="bg1"/>
                  </a:solidFill>
                </a:ln>
                <a:latin typeface="+mj-lt"/>
                <a:cs typeface="Arial" pitchFamily="34" charset="0"/>
              </a:rPr>
              <a:t>”</a:t>
            </a:r>
            <a:r>
              <a:rPr lang="ru-RU" sz="2400" b="1" i="1" spc="300" dirty="0" smtClean="0">
                <a:ln w="9525">
                  <a:solidFill>
                    <a:schemeClr val="bg1"/>
                  </a:solidFill>
                </a:ln>
                <a:latin typeface="+mj-lt"/>
                <a:cs typeface="Arial" pitchFamily="34" charset="0"/>
              </a:rPr>
              <a:t>»</a:t>
            </a:r>
            <a:r>
              <a:rPr lang="en-US" sz="2400" b="1" i="1" spc="300" dirty="0" smtClean="0">
                <a:ln w="9525">
                  <a:solidFill>
                    <a:schemeClr val="bg1"/>
                  </a:solidFill>
                </a:ln>
                <a:latin typeface="+mj-lt"/>
                <a:cs typeface="Arial" pitchFamily="34" charset="0"/>
              </a:rPr>
              <a:t/>
            </a:r>
            <a:br>
              <a:rPr lang="en-US" sz="2400" b="1" i="1" spc="300" dirty="0" smtClean="0">
                <a:ln w="9525">
                  <a:solidFill>
                    <a:schemeClr val="bg1"/>
                  </a:solidFill>
                </a:ln>
                <a:latin typeface="+mj-lt"/>
                <a:cs typeface="Arial" pitchFamily="34" charset="0"/>
              </a:rPr>
            </a:br>
            <a:r>
              <a:rPr lang="ru-RU" sz="2400" b="1" i="1" spc="300" dirty="0" smtClean="0">
                <a:ln w="9525">
                  <a:solidFill>
                    <a:schemeClr val="bg1"/>
                  </a:solidFill>
                </a:ln>
                <a:latin typeface="+mj-lt"/>
                <a:cs typeface="Arial" pitchFamily="34" charset="0"/>
              </a:rPr>
              <a:t/>
            </a:r>
            <a:br>
              <a:rPr lang="ru-RU" sz="2400" b="1" i="1" spc="300" dirty="0" smtClean="0">
                <a:ln w="9525">
                  <a:solidFill>
                    <a:schemeClr val="bg1"/>
                  </a:solidFill>
                </a:ln>
                <a:latin typeface="+mj-lt"/>
                <a:cs typeface="Arial" pitchFamily="34" charset="0"/>
              </a:rPr>
            </a:br>
            <a:r>
              <a:rPr lang="ru-RU" sz="2400" b="1" i="1" spc="300" dirty="0" smtClean="0">
                <a:ln w="9525">
                  <a:solidFill>
                    <a:schemeClr val="bg1"/>
                  </a:solidFill>
                </a:ln>
                <a:latin typeface="+mj-lt"/>
                <a:cs typeface="Arial" pitchFamily="34" charset="0"/>
              </a:rPr>
              <a:t>Д.И. Менделеев</a:t>
            </a:r>
          </a:p>
        </p:txBody>
      </p:sp>
      <p:pic>
        <p:nvPicPr>
          <p:cNvPr id="2050" name="Picture 2" descr="D:\АНЯ ЛОПИНА\менделеев\Менделеев_Дмитрий_Иванович_1855.jpg"/>
          <p:cNvPicPr>
            <a:picLocks noChangeAspect="1" noChangeArrowheads="1"/>
          </p:cNvPicPr>
          <p:nvPr/>
        </p:nvPicPr>
        <p:blipFill>
          <a:blip r:embed="rId2" cstate="print"/>
          <a:srcRect l="2000" t="1601" r="2001" b="766"/>
          <a:stretch>
            <a:fillRect/>
          </a:stretch>
        </p:blipFill>
        <p:spPr bwMode="auto">
          <a:xfrm>
            <a:off x="107504" y="620687"/>
            <a:ext cx="4464496" cy="56736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F:\Наука\Mend-5.jpg"/>
          <p:cNvPicPr>
            <a:picLocks noChangeAspect="1" noChangeArrowheads="1"/>
          </p:cNvPicPr>
          <p:nvPr/>
        </p:nvPicPr>
        <p:blipFill>
          <a:blip r:embed="rId2" cstate="print"/>
          <a:srcRect l="4043" r="2970"/>
          <a:stretch>
            <a:fillRect/>
          </a:stretch>
        </p:blipFill>
        <p:spPr bwMode="auto">
          <a:xfrm>
            <a:off x="4355976" y="836712"/>
            <a:ext cx="3312368" cy="26642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 descr="F:\Наука\Mend-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8104" y="3573016"/>
            <a:ext cx="3096344" cy="29851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 descr="F:\Наука\41-215-1485-386-1026702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880417"/>
            <a:ext cx="3330984" cy="56449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1619672" y="44624"/>
            <a:ext cx="6613990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000" b="1" spc="-150" dirty="0" smtClean="0">
                <a:ln w="3175"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</a:rPr>
              <a:t>«Основы химии» Д.И. Менделеева, 1869 г.</a:t>
            </a:r>
            <a:endParaRPr lang="ru-RU" sz="3000" b="1" spc="-150" dirty="0">
              <a:ln w="3175">
                <a:solidFill>
                  <a:schemeClr val="tx1"/>
                </a:solidFill>
              </a:ln>
              <a:gradFill flip="none" rotWithShape="1">
                <a:gsLst>
                  <a:gs pos="0">
                    <a:srgbClr val="FF0000">
                      <a:shade val="30000"/>
                      <a:satMod val="115000"/>
                    </a:srgbClr>
                  </a:gs>
                  <a:gs pos="50000">
                    <a:srgbClr val="FF0000">
                      <a:shade val="67500"/>
                      <a:satMod val="115000"/>
                    </a:srgbClr>
                  </a:gs>
                  <a:gs pos="100000">
                    <a:srgbClr val="FF0000">
                      <a:shade val="100000"/>
                      <a:satMod val="115000"/>
                    </a:srgbClr>
                  </a:gs>
                </a:gsLst>
                <a:lin ang="2700000" scaled="1"/>
                <a:tileRect/>
              </a:gra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076056" y="1124744"/>
            <a:ext cx="4067944" cy="40811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400" b="1" dirty="0" smtClean="0">
                <a:ln w="9525">
                  <a:solidFill>
                    <a:schemeClr val="bg1"/>
                  </a:solidFill>
                </a:ln>
                <a:cs typeface="Arial" pitchFamily="34" charset="0"/>
              </a:rPr>
              <a:t>Пребывание на юге поправило его здоровье, а в 1856 г. он возвратился в Санкт-Петербург, где защитил диссертацию на степень магистра химии: «Об удельных объемах».</a:t>
            </a:r>
          </a:p>
          <a:p>
            <a:pPr algn="ctr">
              <a:lnSpc>
                <a:spcPct val="90000"/>
              </a:lnSpc>
            </a:pPr>
            <a:r>
              <a:rPr lang="ru-RU" sz="2400" b="1" dirty="0" smtClean="0">
                <a:ln w="9525">
                  <a:solidFill>
                    <a:schemeClr val="bg1"/>
                  </a:solidFill>
                </a:ln>
                <a:cs typeface="Arial" pitchFamily="34" charset="0"/>
              </a:rPr>
              <a:t>В 23 года он становится доцентом Петербургского университета, где читает сначала теоретическую, потом органическую химию </a:t>
            </a:r>
          </a:p>
        </p:txBody>
      </p:sp>
      <p:sp>
        <p:nvSpPr>
          <p:cNvPr id="50178" name="AutoShape 2" descr="Картинки по запросу весы сконструированные менделеевым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0179" name="Picture 3" descr="C:\Documents and Settings\krisanova_tn\Рабочий стол\наука менделеев\0803c8a87d9129eb97e1ff6feef939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476671"/>
            <a:ext cx="4464496" cy="51788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0" y="5805264"/>
            <a:ext cx="5076056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1400" i="1" dirty="0" smtClean="0"/>
              <a:t>Весы сконструированные Д.И. Менделеевым </a:t>
            </a:r>
          </a:p>
          <a:p>
            <a:pPr algn="ctr">
              <a:lnSpc>
                <a:spcPct val="90000"/>
              </a:lnSpc>
            </a:pPr>
            <a:r>
              <a:rPr lang="ru-RU" sz="1400" i="1" dirty="0" smtClean="0"/>
              <a:t>для взвешивания  газообразных и твердых веществ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Университет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9500" y="1557883"/>
            <a:ext cx="6985000" cy="3743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0" y="0"/>
            <a:ext cx="91440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000" b="1" spc="-150" dirty="0" smtClean="0">
                <a:ln w="3175"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</a:rPr>
              <a:t>Санкт-Петербургский университет. В этом здании преподавал (1857-1890 гг.) и жил (1866-1890 гг.) </a:t>
            </a:r>
          </a:p>
          <a:p>
            <a:pPr algn="ctr"/>
            <a:r>
              <a:rPr lang="ru-RU" sz="3000" b="1" spc="-150" dirty="0" smtClean="0">
                <a:ln w="3175"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</a:rPr>
              <a:t>Д. И. Менделеев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0" y="5445224"/>
            <a:ext cx="9144000" cy="1421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274638" algn="ctr">
              <a:lnSpc>
                <a:spcPct val="90000"/>
              </a:lnSpc>
            </a:pPr>
            <a:r>
              <a:rPr lang="ru-RU" sz="2400" b="1" dirty="0" smtClean="0">
                <a:ln w="9525">
                  <a:solidFill>
                    <a:schemeClr val="bg1"/>
                  </a:solidFill>
                </a:ln>
                <a:cs typeface="Arial" pitchFamily="34" charset="0"/>
              </a:rPr>
              <a:t>1857 г. (январь)  Д.И. Менделеев (23 года) утверждён приват-доцентом Санкт-Петербургского университета по кафедре «Химия и начала преподавания», где приступил к чтению курсов теоретической и органической химии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3989846"/>
            <a:ext cx="5652120" cy="28253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274638" algn="ctr">
              <a:lnSpc>
                <a:spcPct val="90000"/>
              </a:lnSpc>
            </a:pPr>
            <a:r>
              <a:rPr lang="ru-RU" sz="2400" b="1" dirty="0" smtClean="0">
                <a:ln w="9525">
                  <a:solidFill>
                    <a:schemeClr val="bg1"/>
                  </a:solidFill>
                </a:ln>
                <a:cs typeface="Arial" pitchFamily="34" charset="0"/>
              </a:rPr>
              <a:t>В январе 1859 г. Менделеев был отправлен в двухгодичную командировку за границу.</a:t>
            </a:r>
          </a:p>
          <a:p>
            <a:pPr indent="-274638" algn="ctr">
              <a:lnSpc>
                <a:spcPct val="90000"/>
              </a:lnSpc>
            </a:pPr>
            <a:r>
              <a:rPr lang="ru-RU" sz="2400" b="1" dirty="0" smtClean="0">
                <a:ln w="9525">
                  <a:solidFill>
                    <a:schemeClr val="bg1"/>
                  </a:solidFill>
                </a:ln>
                <a:cs typeface="Arial" pitchFamily="34" charset="0"/>
              </a:rPr>
              <a:t>Он поехал в Гейдельберг,  где  работал в собственной частной лаборатории, преимущественно по вопросу о капиллярности и поверхностном натяжении жидкостей</a:t>
            </a:r>
          </a:p>
        </p:txBody>
      </p:sp>
      <p:pic>
        <p:nvPicPr>
          <p:cNvPr id="3" name="Рисунок 5" descr="Гейдельберг2.bmp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512" y="260648"/>
            <a:ext cx="5435600" cy="3435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9" descr="Молодые ученые"/>
          <p:cNvPicPr>
            <a:picLocks noChangeAspect="1" noChangeArrowheads="1"/>
          </p:cNvPicPr>
          <p:nvPr/>
        </p:nvPicPr>
        <p:blipFill>
          <a:blip r:embed="rId3" cstate="print">
            <a:grayscl/>
          </a:blip>
          <a:srcRect/>
          <a:stretch>
            <a:fillRect/>
          </a:stretch>
        </p:blipFill>
        <p:spPr bwMode="auto">
          <a:xfrm>
            <a:off x="5713412" y="260648"/>
            <a:ext cx="3323084" cy="44170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5436096" y="4653136"/>
            <a:ext cx="370790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i="1" dirty="0" smtClean="0"/>
              <a:t>Слева направо: </a:t>
            </a:r>
          </a:p>
          <a:p>
            <a:pPr algn="ctr"/>
            <a:r>
              <a:rPr lang="ru-RU" sz="1400" i="1" dirty="0" smtClean="0"/>
              <a:t>М. </a:t>
            </a:r>
            <a:r>
              <a:rPr lang="ru-RU" sz="1400" i="1" dirty="0" err="1" smtClean="0"/>
              <a:t>Житинский</a:t>
            </a:r>
            <a:r>
              <a:rPr lang="ru-RU" sz="1400" i="1" dirty="0" smtClean="0"/>
              <a:t>, А. Бородин,</a:t>
            </a:r>
          </a:p>
          <a:p>
            <a:pPr algn="ctr"/>
            <a:r>
              <a:rPr lang="ru-RU" sz="1400" i="1" dirty="0" smtClean="0"/>
              <a:t> Д. Менделеев, В. </a:t>
            </a:r>
            <a:r>
              <a:rPr lang="ru-RU" sz="1400" i="1" dirty="0" err="1" smtClean="0"/>
              <a:t>Олевинский</a:t>
            </a:r>
            <a:endParaRPr lang="ru-RU" sz="1400" i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krisanova_tn\Мои документы\Мои рисунки\ControlCenter3\скан менделеев\CCF06022019_00004.jpg"/>
          <p:cNvPicPr>
            <a:picLocks noChangeAspect="1" noChangeArrowheads="1"/>
          </p:cNvPicPr>
          <p:nvPr/>
        </p:nvPicPr>
        <p:blipFill>
          <a:blip r:embed="rId2" cstate="print"/>
          <a:srcRect l="5807" t="5572" b="68531"/>
          <a:stretch>
            <a:fillRect/>
          </a:stretch>
        </p:blipFill>
        <p:spPr bwMode="auto">
          <a:xfrm>
            <a:off x="179512" y="188640"/>
            <a:ext cx="4392488" cy="16735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1" name="Picture 3" descr="C:\Documents and Settings\krisanova_tn\Мои документы\Мои рисунки\ControlCenter3\скан менделеев\CCF06022019_00006.jpg"/>
          <p:cNvPicPr>
            <a:picLocks noChangeAspect="1" noChangeArrowheads="1"/>
          </p:cNvPicPr>
          <p:nvPr/>
        </p:nvPicPr>
        <p:blipFill>
          <a:blip r:embed="rId3" cstate="print"/>
          <a:srcRect l="5063" t="4578" r="5099" b="79397"/>
          <a:stretch>
            <a:fillRect/>
          </a:stretch>
        </p:blipFill>
        <p:spPr bwMode="auto">
          <a:xfrm>
            <a:off x="179512" y="1340768"/>
            <a:ext cx="4078504" cy="10081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2" name="Picture 4" descr="C:\Documents and Settings\krisanova_tn\Мои документы\Мои рисунки\ControlCenter3\скан менделеев\CCF06022019_00007.jpg"/>
          <p:cNvPicPr>
            <a:picLocks noChangeAspect="1" noChangeArrowheads="1"/>
          </p:cNvPicPr>
          <p:nvPr/>
        </p:nvPicPr>
        <p:blipFill>
          <a:blip r:embed="rId4" cstate="print"/>
          <a:srcRect l="10210" t="7368" b="13438"/>
          <a:stretch>
            <a:fillRect/>
          </a:stretch>
        </p:blipFill>
        <p:spPr bwMode="auto">
          <a:xfrm>
            <a:off x="179512" y="1916832"/>
            <a:ext cx="3829517" cy="46805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4427984" y="332656"/>
            <a:ext cx="4572000" cy="10895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400" b="1" dirty="0" err="1" smtClean="0">
                <a:ln w="9525">
                  <a:solidFill>
                    <a:schemeClr val="bg1"/>
                  </a:solidFill>
                </a:ln>
                <a:cs typeface="Arial" pitchFamily="34" charset="0"/>
              </a:rPr>
              <a:t>Закгейм</a:t>
            </a:r>
            <a:r>
              <a:rPr lang="ru-RU" sz="2400" b="1" dirty="0" smtClean="0">
                <a:ln w="9525">
                  <a:solidFill>
                    <a:schemeClr val="bg1"/>
                  </a:solidFill>
                </a:ln>
                <a:cs typeface="Arial" pitchFamily="34" charset="0"/>
              </a:rPr>
              <a:t> А.Ю.</a:t>
            </a:r>
          </a:p>
          <a:p>
            <a:pPr algn="ctr">
              <a:lnSpc>
                <a:spcPct val="90000"/>
              </a:lnSpc>
            </a:pPr>
            <a:r>
              <a:rPr lang="ru-RU" sz="2400" b="1" dirty="0" smtClean="0">
                <a:ln w="9525">
                  <a:solidFill>
                    <a:schemeClr val="bg1"/>
                  </a:solidFill>
                </a:ln>
                <a:cs typeface="Arial" pitchFamily="34" charset="0"/>
              </a:rPr>
              <a:t>Параллельные жизни// Природа.- 2010.- №2.- с. 90-95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644008" y="1751788"/>
            <a:ext cx="4355976" cy="44135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400" b="1" dirty="0" smtClean="0">
                <a:ln w="9525">
                  <a:solidFill>
                    <a:schemeClr val="bg1"/>
                  </a:solidFill>
                </a:ln>
                <a:cs typeface="Arial" pitchFamily="34" charset="0"/>
              </a:rPr>
              <a:t>Эпоха определила ряд общих черт и общих обстоятельств их биографии, хотя исходные условия существенно различались.</a:t>
            </a:r>
          </a:p>
          <a:p>
            <a:pPr algn="ctr">
              <a:lnSpc>
                <a:spcPct val="90000"/>
              </a:lnSpc>
            </a:pPr>
            <a:r>
              <a:rPr lang="ru-RU" sz="2400" b="1" dirty="0" smtClean="0">
                <a:ln w="9525">
                  <a:solidFill>
                    <a:schemeClr val="bg1"/>
                  </a:solidFill>
                </a:ln>
                <a:cs typeface="Arial" pitchFamily="34" charset="0"/>
              </a:rPr>
              <a:t>На протяжении 50-х годов биографии Менделеева и Бородина прекрасно укладывались в классическую схему Плутарха, что можно, чуть погрешив против точности, перевести как «параллельные жизни»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51590"/>
            <a:ext cx="9144000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274638" algn="ctr">
              <a:lnSpc>
                <a:spcPct val="90000"/>
              </a:lnSpc>
            </a:pPr>
            <a:r>
              <a:rPr lang="ru-RU" sz="2400" b="1" dirty="0" smtClean="0">
                <a:ln w="9525">
                  <a:solidFill>
                    <a:schemeClr val="bg1"/>
                  </a:solidFill>
                </a:ln>
                <a:cs typeface="Arial" pitchFamily="34" charset="0"/>
              </a:rPr>
              <a:t>В Гейдельберге Д. И. Менделеев исследует поверхностное натяжение жидкостей при различных температурах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0" y="4726651"/>
            <a:ext cx="9144000" cy="20867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274638" algn="ctr">
              <a:lnSpc>
                <a:spcPct val="90000"/>
              </a:lnSpc>
            </a:pPr>
            <a:r>
              <a:rPr lang="ru-RU" sz="2400" b="1" dirty="0" smtClean="0">
                <a:ln w="9525">
                  <a:solidFill>
                    <a:schemeClr val="bg1"/>
                  </a:solidFill>
                </a:ln>
                <a:cs typeface="Arial" pitchFamily="34" charset="0"/>
              </a:rPr>
              <a:t>В результате Менделеев установил существование критической или абсолютной температуры кипения жидкости.</a:t>
            </a:r>
          </a:p>
          <a:p>
            <a:pPr indent="-274638" algn="ctr">
              <a:lnSpc>
                <a:spcPct val="90000"/>
              </a:lnSpc>
            </a:pPr>
            <a:r>
              <a:rPr lang="ru-RU" sz="2400" b="1" dirty="0" smtClean="0">
                <a:ln w="9525">
                  <a:solidFill>
                    <a:schemeClr val="bg1"/>
                  </a:solidFill>
                </a:ln>
                <a:cs typeface="Arial" pitchFamily="34" charset="0"/>
              </a:rPr>
              <a:t>Это позволило в дальнейшем понять условия, при которых возможно сжижать такие газы, как кислород, азот, водород  и д.р.</a:t>
            </a:r>
          </a:p>
          <a:p>
            <a:pPr indent="-274638" algn="ctr">
              <a:lnSpc>
                <a:spcPct val="90000"/>
              </a:lnSpc>
            </a:pPr>
            <a:r>
              <a:rPr lang="ru-RU" sz="2400" b="1" dirty="0" smtClean="0">
                <a:ln w="9525">
                  <a:solidFill>
                    <a:schemeClr val="bg1"/>
                  </a:solidFill>
                </a:ln>
                <a:cs typeface="Arial" pitchFamily="34" charset="0"/>
              </a:rPr>
              <a:t>Д. И. Менделеев приоткрыл дверь в криогенную технику и важный сегодня криогенный синтез</a:t>
            </a:r>
          </a:p>
        </p:txBody>
      </p:sp>
      <p:sp>
        <p:nvSpPr>
          <p:cNvPr id="33794" name="AutoShape 2" descr="Картинки по запросу gbryjvtnh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3796" name="AutoShape 4" descr="Картинки по запросу gbryjvtnh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3798" name="AutoShape 6" descr="Картинки по запросу gbryjvtnh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3800" name="AutoShape 8" descr="https://phct-lab.ru/assets/images/_knowledge/2168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3801" name="Picture 9" descr="C:\Documents and Settings\krisanova_tn\Рабочий стол\наука менделеев\2168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67644" y="1144546"/>
            <a:ext cx="6408712" cy="33645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391472" y="1052736"/>
            <a:ext cx="4752528" cy="4413516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400" b="1" dirty="0" smtClean="0">
                <a:ln w="9525">
                  <a:solidFill>
                    <a:schemeClr val="bg1"/>
                  </a:solidFill>
                </a:ln>
                <a:cs typeface="Arial" pitchFamily="34" charset="0"/>
              </a:rPr>
              <a:t>Дмитрий Иванович Менделеев  – </a:t>
            </a:r>
          </a:p>
          <a:p>
            <a:pPr algn="ctr">
              <a:lnSpc>
                <a:spcPct val="90000"/>
              </a:lnSpc>
            </a:pPr>
            <a:r>
              <a:rPr lang="ru-RU" sz="2400" b="1" dirty="0" smtClean="0">
                <a:ln w="9525">
                  <a:solidFill>
                    <a:schemeClr val="bg1"/>
                  </a:solidFill>
                </a:ln>
                <a:cs typeface="Arial" pitchFamily="34" charset="0"/>
              </a:rPr>
              <a:t>выдающийся русский химик, открывший периодический закон и создавший периодическую систему химических элементов. </a:t>
            </a:r>
          </a:p>
          <a:p>
            <a:pPr algn="ctr">
              <a:lnSpc>
                <a:spcPct val="90000"/>
              </a:lnSpc>
            </a:pPr>
            <a:r>
              <a:rPr lang="ru-RU" sz="2400" b="1" dirty="0" smtClean="0">
                <a:ln w="9525">
                  <a:solidFill>
                    <a:schemeClr val="bg1"/>
                  </a:solidFill>
                </a:ln>
                <a:cs typeface="Arial" pitchFamily="34" charset="0"/>
              </a:rPr>
              <a:t>Автор известного учебника «Основы химии». Провел обширные исследования растворов, свойств газов. Принимал активное участие в развитии угольной и нефтеперерабатывающей промышленности России</a:t>
            </a:r>
            <a:endParaRPr lang="ru-RU" sz="2400" b="1" dirty="0">
              <a:ln w="9525">
                <a:solidFill>
                  <a:schemeClr val="bg1"/>
                </a:solidFill>
              </a:ln>
              <a:cs typeface="Arial" pitchFamily="34" charset="0"/>
            </a:endParaRPr>
          </a:p>
        </p:txBody>
      </p:sp>
      <p:sp>
        <p:nvSpPr>
          <p:cNvPr id="10242" name="AutoShape 2" descr="Картинки по запросу менделеев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44" name="Picture 4" descr="Похожее изображени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332656"/>
            <a:ext cx="4104456" cy="60774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48472" y="908720"/>
            <a:ext cx="4572000" cy="4487382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-274638" algn="ctr">
              <a:lnSpc>
                <a:spcPct val="90000"/>
              </a:lnSpc>
            </a:pPr>
            <a:r>
              <a:rPr lang="ru-RU" sz="2400" b="1" dirty="0" smtClean="0">
                <a:ln w="9525">
                  <a:solidFill>
                    <a:schemeClr val="bg1"/>
                  </a:solidFill>
                </a:ln>
                <a:cs typeface="Arial" pitchFamily="34" charset="0"/>
              </a:rPr>
              <a:t>В 1861 г. Менделеев возвращается в Санкт-Петербург, где возобновляет чтение лекций по органической химии в университете.</a:t>
            </a:r>
          </a:p>
          <a:p>
            <a:pPr indent="-274638" algn="ctr">
              <a:lnSpc>
                <a:spcPct val="90000"/>
              </a:lnSpc>
            </a:pPr>
            <a:r>
              <a:rPr lang="ru-RU" sz="2400" b="1" dirty="0" smtClean="0">
                <a:ln w="9525">
                  <a:solidFill>
                    <a:schemeClr val="bg1"/>
                  </a:solidFill>
                </a:ln>
                <a:cs typeface="Arial" pitchFamily="34" charset="0"/>
              </a:rPr>
              <a:t>Издает замечательный по тому времени учебник: «Органическая химия», в котором идеей, объединяющей всю совокупность органических соединений, является теория пределов, оригинально и всесторонне развитая</a:t>
            </a:r>
          </a:p>
        </p:txBody>
      </p:sp>
      <p:pic>
        <p:nvPicPr>
          <p:cNvPr id="3" name="Picture 8" descr="ох0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6095" y="332656"/>
            <a:ext cx="3943857" cy="60933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292080" y="1916832"/>
            <a:ext cx="3240360" cy="20867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400" b="1" dirty="0" smtClean="0">
                <a:ln w="9525">
                  <a:solidFill>
                    <a:schemeClr val="bg1"/>
                  </a:solidFill>
                </a:ln>
                <a:cs typeface="Arial" pitchFamily="34" charset="0"/>
              </a:rPr>
              <a:t>В 1864 г.</a:t>
            </a:r>
          </a:p>
          <a:p>
            <a:pPr algn="ctr">
              <a:lnSpc>
                <a:spcPct val="90000"/>
              </a:lnSpc>
            </a:pPr>
            <a:r>
              <a:rPr lang="ru-RU" sz="2400" b="1" dirty="0" smtClean="0">
                <a:ln w="9525">
                  <a:solidFill>
                    <a:schemeClr val="bg1"/>
                  </a:solidFill>
                </a:ln>
                <a:cs typeface="Arial" pitchFamily="34" charset="0"/>
              </a:rPr>
              <a:t>Д.И.  Менделеев был избран профессором Петербургского технологического института </a:t>
            </a:r>
          </a:p>
        </p:txBody>
      </p:sp>
      <p:pic>
        <p:nvPicPr>
          <p:cNvPr id="28674" name="Picture 2" descr="Картинки по запросу Менделеев 1864год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548680"/>
            <a:ext cx="4611364" cy="59766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 descr="C:\Documents and Settings\krisanova_tn\Мои документы\Мои рисунки\ControlCenter3\скан менделеев\CCF06022019_00008.jpg"/>
          <p:cNvPicPr>
            <a:picLocks noChangeAspect="1" noChangeArrowheads="1"/>
          </p:cNvPicPr>
          <p:nvPr/>
        </p:nvPicPr>
        <p:blipFill>
          <a:blip r:embed="rId2" cstate="print">
            <a:grayscl/>
          </a:blip>
          <a:srcRect l="1818" t="2520" r="5455"/>
          <a:stretch>
            <a:fillRect/>
          </a:stretch>
        </p:blipFill>
        <p:spPr bwMode="auto">
          <a:xfrm>
            <a:off x="107504" y="188640"/>
            <a:ext cx="4176464" cy="31683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8851" name="Picture 3" descr="C:\Documents and Settings\krisanova_tn\Мои документы\Мои рисунки\ControlCenter3\скан менделеев\CCF06022019_00010.jpg"/>
          <p:cNvPicPr>
            <a:picLocks noChangeAspect="1" noChangeArrowheads="1"/>
          </p:cNvPicPr>
          <p:nvPr/>
        </p:nvPicPr>
        <p:blipFill>
          <a:blip r:embed="rId3" cstate="print"/>
          <a:srcRect t="5510"/>
          <a:stretch>
            <a:fillRect/>
          </a:stretch>
        </p:blipFill>
        <p:spPr bwMode="auto">
          <a:xfrm>
            <a:off x="179512" y="1340768"/>
            <a:ext cx="4104456" cy="53743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4355976" y="305819"/>
            <a:ext cx="4788024" cy="64079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400" b="1" dirty="0" smtClean="0">
                <a:ln w="9525">
                  <a:solidFill>
                    <a:schemeClr val="bg1"/>
                  </a:solidFill>
                </a:ln>
                <a:cs typeface="Arial" pitchFamily="34" charset="0"/>
              </a:rPr>
              <a:t>Воробьева, Е.</a:t>
            </a:r>
          </a:p>
          <a:p>
            <a:pPr algn="ctr">
              <a:lnSpc>
                <a:spcPct val="90000"/>
              </a:lnSpc>
            </a:pPr>
            <a:r>
              <a:rPr lang="ru-RU" sz="2400" b="1" dirty="0" smtClean="0">
                <a:ln w="9525">
                  <a:solidFill>
                    <a:schemeClr val="bg1"/>
                  </a:solidFill>
                </a:ln>
                <a:cs typeface="Arial" pitchFamily="34" charset="0"/>
              </a:rPr>
              <a:t>Чемоданных дел мастер Д.И. Менделеев. Неизвестные подробности о самой известной таблице/ Е. Воробьева//Труд – 7.- 2009.- №5.- с. 12 </a:t>
            </a:r>
          </a:p>
          <a:p>
            <a:pPr algn="ctr">
              <a:lnSpc>
                <a:spcPct val="90000"/>
              </a:lnSpc>
            </a:pPr>
            <a:r>
              <a:rPr lang="ru-RU" sz="2400" b="1" dirty="0" smtClean="0">
                <a:ln w="9525">
                  <a:solidFill>
                    <a:schemeClr val="bg1"/>
                  </a:solidFill>
                </a:ln>
                <a:cs typeface="Arial" pitchFamily="34" charset="0"/>
              </a:rPr>
              <a:t>Периодическая система - чуть ли не единственное крупнейшее открытие в истории науки, которое не претерпело абсолютно никаких изменений. С момента открытия она получала только новые подтверждения. Ни Ньютон, ни Дарвин, ни Эйнштейн не имели такой судьбы.  Это касается прежде всего предсказанных самим Менделеевым трёх элементов – галлия, скандия и германия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5103674"/>
            <a:ext cx="91440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400" b="1" dirty="0" smtClean="0">
                <a:ln w="9525">
                  <a:solidFill>
                    <a:schemeClr val="bg1"/>
                  </a:solidFill>
                </a:ln>
                <a:cs typeface="Arial" pitchFamily="34" charset="0"/>
              </a:rPr>
              <a:t>Вскоре Менделеев совершил главное открытие в его жизни, которое было названо – периодическая система Менделеева. Именно идеи периодического закона определили структуру «Основ химии» и придали этому труду поразительную стройность и фундаментальность</a:t>
            </a:r>
          </a:p>
        </p:txBody>
      </p:sp>
      <p:pic>
        <p:nvPicPr>
          <p:cNvPr id="7169" name="Picture 1" descr="C:\Documents and Settings\krisanova_tn\Рабочий стол\наука менделеев\pravda-li-chto-mendeleevu-prisnilas-ego-tablica-01.jpg"/>
          <p:cNvPicPr>
            <a:picLocks noChangeAspect="1" noChangeArrowheads="1"/>
          </p:cNvPicPr>
          <p:nvPr/>
        </p:nvPicPr>
        <p:blipFill>
          <a:blip r:embed="rId2" cstate="print">
            <a:grayscl/>
          </a:blip>
          <a:srcRect/>
          <a:stretch>
            <a:fillRect/>
          </a:stretch>
        </p:blipFill>
        <p:spPr bwMode="auto">
          <a:xfrm>
            <a:off x="1331640" y="188640"/>
            <a:ext cx="6480720" cy="47062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4" descr="09-основы- химии9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476672"/>
            <a:ext cx="3672408" cy="60000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5076056" y="1556792"/>
            <a:ext cx="3600400" cy="27515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400" b="1" dirty="0" smtClean="0">
                <a:ln w="9525">
                  <a:solidFill>
                    <a:schemeClr val="bg1"/>
                  </a:solidFill>
                </a:ln>
                <a:cs typeface="Arial" pitchFamily="34" charset="0"/>
              </a:rPr>
              <a:t>1868 г. Д.И. Менделеев (34 года) начал писать книгу «Основы химии», в которой впервые стройно излагалась неорганическая химия. </a:t>
            </a:r>
          </a:p>
          <a:p>
            <a:pPr algn="ctr">
              <a:lnSpc>
                <a:spcPct val="90000"/>
              </a:lnSpc>
            </a:pPr>
            <a:r>
              <a:rPr lang="ru-RU" sz="2400" b="1" dirty="0" smtClean="0">
                <a:ln w="9525">
                  <a:solidFill>
                    <a:schemeClr val="bg1"/>
                  </a:solidFill>
                </a:ln>
                <a:cs typeface="Arial" pitchFamily="34" charset="0"/>
              </a:rPr>
              <a:t>Книга выдержала 13 изданий до 1947 г.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ozon-st.cdn.ngenix.net/multimedia/101737856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60648"/>
            <a:ext cx="4095651" cy="60486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4572000" y="2255844"/>
            <a:ext cx="4572000" cy="44135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400" b="1" dirty="0" smtClean="0">
                <a:ln w="9525">
                  <a:solidFill>
                    <a:schemeClr val="bg1"/>
                  </a:solidFill>
                </a:ln>
                <a:cs typeface="Arial" pitchFamily="34" charset="0"/>
              </a:rPr>
              <a:t>«Основы химии»</a:t>
            </a:r>
          </a:p>
          <a:p>
            <a:pPr algn="ctr">
              <a:lnSpc>
                <a:spcPct val="90000"/>
              </a:lnSpc>
            </a:pPr>
            <a:r>
              <a:rPr lang="ru-RU" sz="2400" b="1" dirty="0" smtClean="0">
                <a:ln w="9525">
                  <a:solidFill>
                    <a:schemeClr val="bg1"/>
                  </a:solidFill>
                </a:ln>
                <a:cs typeface="Arial" pitchFamily="34" charset="0"/>
              </a:rPr>
              <a:t> Д.И. Менделеева - это классическая работа, обобщающая результаты исследований, положивших начало периодическому закону и построению таблицы элементов, которая заполняется и по настоящее время. Данная работа послужит студентам и специалистам руководством к изучению базовых основ химии. Книга состоит из четырех томов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499992" y="262155"/>
            <a:ext cx="4572000" cy="20867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400" b="1" dirty="0" smtClean="0">
                <a:ln w="9525">
                  <a:solidFill>
                    <a:schemeClr val="bg1"/>
                  </a:solidFill>
                </a:ln>
                <a:cs typeface="Arial" pitchFamily="34" charset="0"/>
              </a:rPr>
              <a:t>Менделеев, Д. И. Основы химии [Электронный ресурс] // В 4 т. Том 1 / Д. И. Менделеев. — М. : Издательство </a:t>
            </a:r>
            <a:r>
              <a:rPr lang="ru-RU" sz="2400" b="1" dirty="0" err="1" smtClean="0">
                <a:ln w="9525">
                  <a:solidFill>
                    <a:schemeClr val="bg1"/>
                  </a:solidFill>
                </a:ln>
                <a:cs typeface="Arial" pitchFamily="34" charset="0"/>
              </a:rPr>
              <a:t>Юрайт</a:t>
            </a:r>
            <a:r>
              <a:rPr lang="ru-RU" sz="2400" b="1" dirty="0" smtClean="0">
                <a:ln w="9525">
                  <a:solidFill>
                    <a:schemeClr val="bg1"/>
                  </a:solidFill>
                </a:ln>
                <a:cs typeface="Arial" pitchFamily="34" charset="0"/>
              </a:rPr>
              <a:t>, 2017. — 310 с. — Серия : Антология мысли.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Documents and Settings\krisanova_tn\Рабочий стол\наука менделеев\Mendeleev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620688"/>
            <a:ext cx="4077594" cy="56886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4499992" y="1772816"/>
            <a:ext cx="4572000" cy="241912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400" b="1" i="1" spc="300" dirty="0" smtClean="0">
                <a:ln w="9525">
                  <a:solidFill>
                    <a:schemeClr val="bg1"/>
                  </a:solidFill>
                </a:ln>
                <a:latin typeface="+mj-lt"/>
                <a:cs typeface="Arial" pitchFamily="34" charset="0"/>
              </a:rPr>
              <a:t>«Тут много самостоятельного в мелочах, а главное – периодичность элементов, найденная именно при обработке «Основ химии»»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156176" y="4293096"/>
            <a:ext cx="2875980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400" b="1" i="1" spc="300" dirty="0" smtClean="0">
                <a:ln w="9525">
                  <a:solidFill>
                    <a:schemeClr val="bg1"/>
                  </a:solidFill>
                </a:ln>
                <a:latin typeface="+mj-lt"/>
                <a:cs typeface="Arial" pitchFamily="34" charset="0"/>
              </a:rPr>
              <a:t>Д.И. Менделеев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142995" y="188640"/>
            <a:ext cx="4748158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3000" b="1" spc="-150" dirty="0" smtClean="0">
                <a:ln w="3175"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</a:rPr>
              <a:t>Русское химическое общество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4392488" y="1124745"/>
            <a:ext cx="4427984" cy="3960440"/>
          </a:xfrm>
          <a:prstGeom prst="rect">
            <a:avLst/>
          </a:prstGeom>
        </p:spPr>
        <p:txBody>
          <a:bodyPr/>
          <a:lstStyle/>
          <a:p>
            <a:pPr marL="174625" marR="0" lvl="0" indent="-174625" algn="ctr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10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R="0" lvl="0" indent="-174625" algn="ctr" fontAlgn="auto">
              <a:lnSpc>
                <a:spcPct val="9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lang="en-US" sz="2400" b="1" dirty="0" smtClean="0">
                <a:ln w="9525">
                  <a:solidFill>
                    <a:schemeClr val="bg1"/>
                  </a:solidFill>
                </a:ln>
                <a:cs typeface="Arial" pitchFamily="34" charset="0"/>
              </a:rPr>
              <a:t>1868 </a:t>
            </a:r>
            <a:r>
              <a:rPr lang="ru-RU" sz="2400" b="1" dirty="0" smtClean="0">
                <a:ln w="9525">
                  <a:solidFill>
                    <a:schemeClr val="bg1"/>
                  </a:solidFill>
                </a:ln>
                <a:cs typeface="Arial" pitchFamily="34" charset="0"/>
              </a:rPr>
              <a:t>г. – создание Русского химического общества.</a:t>
            </a:r>
          </a:p>
          <a:p>
            <a:pPr marR="0" lvl="0" indent="-174625" algn="ctr" fontAlgn="auto">
              <a:lnSpc>
                <a:spcPct val="9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lang="ru-RU" sz="2400" b="1" dirty="0" smtClean="0">
                <a:ln w="9525">
                  <a:solidFill>
                    <a:schemeClr val="bg1"/>
                  </a:solidFill>
                </a:ln>
                <a:cs typeface="Arial" pitchFamily="34" charset="0"/>
              </a:rPr>
              <a:t>В создании основных положений будущего Устава общества принимал участие Д.И. Менделеев: 	</a:t>
            </a:r>
          </a:p>
          <a:p>
            <a:pPr marR="0" lvl="0" indent="-174625" algn="ctr" fontAlgn="auto">
              <a:lnSpc>
                <a:spcPct val="9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dirty="0" smtClean="0">
                <a:ln w="9525">
                  <a:solidFill>
                    <a:schemeClr val="bg1"/>
                  </a:solidFill>
                </a:ln>
                <a:cs typeface="Arial" pitchFamily="34" charset="0"/>
              </a:rPr>
              <a:t>«Устав этот составлялся у меня на квартире собранием химиков и примечателен по краткости»</a:t>
            </a:r>
          </a:p>
        </p:txBody>
      </p:sp>
      <p:pic>
        <p:nvPicPr>
          <p:cNvPr id="5" name="Picture 5" descr="член-диплом-РХО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12058" y="980728"/>
            <a:ext cx="4332941" cy="55446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4" descr="04-таблица-4 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79512" y="397301"/>
            <a:ext cx="3816424" cy="61280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6"/>
          <p:cNvSpPr txBox="1">
            <a:spLocks noChangeArrowheads="1"/>
          </p:cNvSpPr>
          <p:nvPr/>
        </p:nvSpPr>
        <p:spPr bwMode="auto">
          <a:xfrm>
            <a:off x="4103315" y="342752"/>
            <a:ext cx="5040685" cy="574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indent="-273600" algn="ctr">
              <a:lnSpc>
                <a:spcPct val="90000"/>
              </a:lnSpc>
            </a:pPr>
            <a:r>
              <a:rPr lang="ru-RU" sz="2400" b="1" dirty="0" smtClean="0">
                <a:ln w="9525">
                  <a:solidFill>
                    <a:schemeClr val="bg1"/>
                  </a:solidFill>
                </a:ln>
                <a:cs typeface="Arial" pitchFamily="34" charset="0"/>
              </a:rPr>
              <a:t>1869 г. Д.И. Менделееву 35 лет.</a:t>
            </a:r>
          </a:p>
          <a:p>
            <a:pPr indent="-273600" algn="ctr">
              <a:lnSpc>
                <a:spcPct val="90000"/>
              </a:lnSpc>
            </a:pPr>
            <a:r>
              <a:rPr lang="ru-RU" sz="2400" b="1" dirty="0" smtClean="0">
                <a:ln w="9525">
                  <a:solidFill>
                    <a:schemeClr val="bg1"/>
                  </a:solidFill>
                </a:ln>
                <a:cs typeface="Arial" pitchFamily="34" charset="0"/>
              </a:rPr>
              <a:t>«… вся сущность, вся природа элементов выражается в их весе, т.е. в массе вещества, вступающего во взаимодействие. Физические и химические свойства элементов, проявляющиеся в свойствах простых и сложных тел, ими образуемых, стоят в периодической зависимости … от их атомного веса»</a:t>
            </a:r>
          </a:p>
          <a:p>
            <a:pPr indent="-273600" algn="ctr">
              <a:lnSpc>
                <a:spcPct val="90000"/>
              </a:lnSpc>
            </a:pPr>
            <a:r>
              <a:rPr lang="ru-RU" sz="2400" b="1" dirty="0" smtClean="0">
                <a:ln w="9525">
                  <a:solidFill>
                    <a:schemeClr val="bg1"/>
                  </a:solidFill>
                </a:ln>
                <a:cs typeface="Arial" pitchFamily="34" charset="0"/>
              </a:rPr>
              <a:t>Д. И. Менделеев</a:t>
            </a:r>
            <a:endParaRPr lang="en-US" sz="2400" b="1" dirty="0" smtClean="0">
              <a:ln w="9525">
                <a:solidFill>
                  <a:schemeClr val="bg1"/>
                </a:solidFill>
              </a:ln>
              <a:cs typeface="Arial" pitchFamily="34" charset="0"/>
            </a:endParaRPr>
          </a:p>
          <a:p>
            <a:pPr indent="-273600" algn="ctr">
              <a:lnSpc>
                <a:spcPct val="90000"/>
              </a:lnSpc>
            </a:pPr>
            <a:endParaRPr lang="ru-RU" sz="2400" b="1" dirty="0" smtClean="0">
              <a:ln w="9525">
                <a:solidFill>
                  <a:schemeClr val="bg1"/>
                </a:solidFill>
              </a:ln>
              <a:cs typeface="Arial" pitchFamily="34" charset="0"/>
            </a:endParaRPr>
          </a:p>
          <a:p>
            <a:pPr indent="-273600" algn="ctr">
              <a:lnSpc>
                <a:spcPct val="90000"/>
              </a:lnSpc>
            </a:pPr>
            <a:r>
              <a:rPr lang="ru-RU" sz="2400" b="1" dirty="0" smtClean="0">
                <a:ln w="9525">
                  <a:solidFill>
                    <a:schemeClr val="bg1"/>
                  </a:solidFill>
                </a:ln>
                <a:cs typeface="Arial" pitchFamily="34" charset="0"/>
              </a:rPr>
              <a:t>«Свойства простых веществ, а также формы и свойства соединений элементов находятся в периодической зависимости от зарядов ядер атомов элементов»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79712" y="188640"/>
            <a:ext cx="5703549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000" b="1" spc="-150" dirty="0" smtClean="0">
                <a:ln w="3175"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</a:rPr>
              <a:t>Первый вариант системы элементов</a:t>
            </a:r>
          </a:p>
        </p:txBody>
      </p:sp>
      <p:pic>
        <p:nvPicPr>
          <p:cNvPr id="3" name="Picture 7" descr="табл 10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5081463" y="1196752"/>
            <a:ext cx="3883025" cy="4978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8" descr="менделеев"/>
          <p:cNvPicPr>
            <a:picLocks noChangeAspect="1" noChangeArrowheads="1"/>
          </p:cNvPicPr>
          <p:nvPr/>
        </p:nvPicPr>
        <p:blipFill>
          <a:blip r:embed="rId3" cstate="print">
            <a:grayscl/>
          </a:blip>
          <a:srcRect l="2493" r="2500" b="1549"/>
          <a:stretch>
            <a:fillRect/>
          </a:stretch>
        </p:blipFill>
        <p:spPr bwMode="auto">
          <a:xfrm>
            <a:off x="467544" y="1124744"/>
            <a:ext cx="3168352" cy="47525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467544" y="6073551"/>
            <a:ext cx="341010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i="1" dirty="0" smtClean="0"/>
              <a:t>Открытие периодического закона (1869)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4941168"/>
            <a:ext cx="9144000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000" algn="ctr">
              <a:lnSpc>
                <a:spcPct val="90000"/>
              </a:lnSpc>
            </a:pPr>
            <a:r>
              <a:rPr lang="ru-RU" sz="2400" b="1" dirty="0" smtClean="0">
                <a:ln w="9525">
                  <a:solidFill>
                    <a:schemeClr val="bg1"/>
                  </a:solidFill>
                </a:ln>
                <a:cs typeface="Arial" pitchFamily="34" charset="0"/>
              </a:rPr>
              <a:t>Д.И. Менделеев родился 27 января (8 февраля) 1834 г. </a:t>
            </a:r>
          </a:p>
          <a:p>
            <a:pPr marL="180000" algn="ctr">
              <a:lnSpc>
                <a:spcPct val="90000"/>
              </a:lnSpc>
            </a:pPr>
            <a:r>
              <a:rPr lang="ru-RU" sz="2400" b="1" dirty="0" smtClean="0">
                <a:ln w="9525">
                  <a:solidFill>
                    <a:schemeClr val="bg1"/>
                  </a:solidFill>
                </a:ln>
                <a:cs typeface="Arial" pitchFamily="34" charset="0"/>
              </a:rPr>
              <a:t>в Тобольске 17-м ребенком в семье </a:t>
            </a:r>
          </a:p>
        </p:txBody>
      </p:sp>
      <p:pic>
        <p:nvPicPr>
          <p:cNvPr id="4" name="Picture 1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052736"/>
            <a:ext cx="4549216" cy="3096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1052736"/>
            <a:ext cx="4299146" cy="3096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0" y="188640"/>
            <a:ext cx="9144000" cy="55399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ru-RU" sz="3000" b="1" spc="-150" dirty="0" smtClean="0">
                <a:ln w="3175"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</a:rPr>
              <a:t>Происхождение</a:t>
            </a:r>
            <a:endParaRPr lang="ru-RU" sz="3000" b="1" spc="-150" dirty="0">
              <a:ln w="3175">
                <a:solidFill>
                  <a:schemeClr val="tx1"/>
                </a:solidFill>
              </a:ln>
              <a:gradFill flip="none" rotWithShape="1">
                <a:gsLst>
                  <a:gs pos="0">
                    <a:srgbClr val="FF0000">
                      <a:shade val="30000"/>
                      <a:satMod val="115000"/>
                    </a:srgbClr>
                  </a:gs>
                  <a:gs pos="50000">
                    <a:srgbClr val="FF0000">
                      <a:shade val="67500"/>
                      <a:satMod val="115000"/>
                    </a:srgbClr>
                  </a:gs>
                  <a:gs pos="100000">
                    <a:srgbClr val="FF0000">
                      <a:shade val="100000"/>
                      <a:satMod val="115000"/>
                    </a:srgbClr>
                  </a:gs>
                </a:gsLst>
                <a:lin ang="2700000" scaled="1"/>
                <a:tileRect/>
              </a:gra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059349"/>
            <a:ext cx="9144000" cy="47459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273600" algn="ctr">
              <a:lnSpc>
                <a:spcPct val="90000"/>
              </a:lnSpc>
            </a:pPr>
            <a:r>
              <a:rPr lang="ru-RU" sz="2400" b="1" dirty="0" smtClean="0">
                <a:ln w="9525">
                  <a:solidFill>
                    <a:schemeClr val="bg1"/>
                  </a:solidFill>
                </a:ln>
                <a:cs typeface="Arial" pitchFamily="34" charset="0"/>
              </a:rPr>
              <a:t>Позволил Менделееву высказать и основные выводы из неё, из которых позже выкристаллизовалась формулировка периодического закона:</a:t>
            </a:r>
          </a:p>
          <a:p>
            <a:pPr indent="-273600" algn="ctr">
              <a:lnSpc>
                <a:spcPct val="90000"/>
              </a:lnSpc>
            </a:pPr>
            <a:r>
              <a:rPr lang="ru-RU" sz="2400" b="1" dirty="0" smtClean="0">
                <a:ln w="9525">
                  <a:solidFill>
                    <a:schemeClr val="bg1"/>
                  </a:solidFill>
                </a:ln>
                <a:cs typeface="Arial" pitchFamily="34" charset="0"/>
              </a:rPr>
              <a:t>1. элементы, расположенные по величине атомной массы, представляют явственную периодичность свойств;</a:t>
            </a:r>
          </a:p>
          <a:p>
            <a:pPr indent="-273600" algn="ctr">
              <a:lnSpc>
                <a:spcPct val="90000"/>
              </a:lnSpc>
            </a:pPr>
            <a:r>
              <a:rPr lang="ru-RU" sz="2400" b="1" dirty="0" smtClean="0">
                <a:ln w="9525">
                  <a:solidFill>
                    <a:schemeClr val="bg1"/>
                  </a:solidFill>
                </a:ln>
                <a:cs typeface="Arial" pitchFamily="34" charset="0"/>
              </a:rPr>
              <a:t>2. величина атомной массы определяет характер элемента;</a:t>
            </a:r>
          </a:p>
          <a:p>
            <a:pPr indent="-273600" algn="ctr">
              <a:lnSpc>
                <a:spcPct val="90000"/>
              </a:lnSpc>
            </a:pPr>
            <a:r>
              <a:rPr lang="ru-RU" sz="2400" b="1" dirty="0" smtClean="0">
                <a:ln w="9525">
                  <a:solidFill>
                    <a:schemeClr val="bg1"/>
                  </a:solidFill>
                </a:ln>
                <a:cs typeface="Arial" pitchFamily="34" charset="0"/>
              </a:rPr>
              <a:t>3. элементы с малыми атомными массами типические, они наиболее распространены в природе, </a:t>
            </a:r>
            <a:endParaRPr lang="ru-RU" sz="2400" b="1" dirty="0" smtClean="0">
              <a:ln w="9525">
                <a:solidFill>
                  <a:schemeClr val="bg1"/>
                </a:solidFill>
              </a:ln>
              <a:cs typeface="Arial" pitchFamily="34" charset="0"/>
            </a:endParaRPr>
          </a:p>
          <a:p>
            <a:pPr indent="-273600" algn="ctr">
              <a:lnSpc>
                <a:spcPct val="90000"/>
              </a:lnSpc>
            </a:pPr>
            <a:r>
              <a:rPr lang="ru-RU" sz="2400" b="1" dirty="0" smtClean="0">
                <a:ln w="9525">
                  <a:solidFill>
                    <a:schemeClr val="bg1"/>
                  </a:solidFill>
                </a:ln>
                <a:cs typeface="Arial" pitchFamily="34" charset="0"/>
              </a:rPr>
              <a:t>свойства </a:t>
            </a:r>
            <a:r>
              <a:rPr lang="ru-RU" sz="2400" b="1" dirty="0" smtClean="0">
                <a:ln w="9525">
                  <a:solidFill>
                    <a:schemeClr val="bg1"/>
                  </a:solidFill>
                </a:ln>
                <a:cs typeface="Arial" pitchFamily="34" charset="0"/>
              </a:rPr>
              <a:t>их выражены резко;</a:t>
            </a:r>
          </a:p>
          <a:p>
            <a:pPr indent="-273600" algn="ctr">
              <a:lnSpc>
                <a:spcPct val="90000"/>
              </a:lnSpc>
            </a:pPr>
            <a:r>
              <a:rPr lang="ru-RU" sz="2400" b="1" dirty="0" smtClean="0">
                <a:ln w="9525">
                  <a:solidFill>
                    <a:schemeClr val="bg1"/>
                  </a:solidFill>
                </a:ln>
                <a:cs typeface="Arial" pitchFamily="34" charset="0"/>
              </a:rPr>
              <a:t>4. можно ожидать открытия ещё многих неизвестных простых тел;</a:t>
            </a:r>
          </a:p>
          <a:p>
            <a:pPr indent="-273600" algn="ctr">
              <a:lnSpc>
                <a:spcPct val="90000"/>
              </a:lnSpc>
            </a:pPr>
            <a:r>
              <a:rPr lang="ru-RU" sz="2400" b="1" dirty="0" smtClean="0">
                <a:ln w="9525">
                  <a:solidFill>
                    <a:schemeClr val="bg1"/>
                  </a:solidFill>
                </a:ln>
                <a:cs typeface="Arial" pitchFamily="34" charset="0"/>
              </a:rPr>
              <a:t>5. можно иногда исправлять атомные массы элементов на основе атомных масс их аналогов;</a:t>
            </a:r>
          </a:p>
          <a:p>
            <a:pPr indent="-273600" algn="ctr">
              <a:lnSpc>
                <a:spcPct val="90000"/>
              </a:lnSpc>
            </a:pPr>
            <a:r>
              <a:rPr lang="ru-RU" sz="2400" b="1" dirty="0" smtClean="0">
                <a:ln w="9525">
                  <a:solidFill>
                    <a:schemeClr val="bg1"/>
                  </a:solidFill>
                </a:ln>
                <a:cs typeface="Arial" pitchFamily="34" charset="0"/>
              </a:rPr>
              <a:t>6. некоторые аналоги элементов открываются по величине массы их атомов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543483" y="188640"/>
            <a:ext cx="5703549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000" b="1" spc="-150" dirty="0" smtClean="0">
                <a:ln w="3175"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</a:rPr>
              <a:t>Первый вариант системы элементов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 txBox="1">
            <a:spLocks noRot="1" noChangeArrowheads="1"/>
          </p:cNvSpPr>
          <p:nvPr/>
        </p:nvSpPr>
        <p:spPr>
          <a:xfrm>
            <a:off x="457200" y="116632"/>
            <a:ext cx="8229600" cy="1143000"/>
          </a:xfrm>
          <a:prstGeom prst="rect">
            <a:avLst/>
          </a:prstGeom>
        </p:spPr>
        <p:txBody>
          <a:bodyPr/>
          <a:lstStyle/>
          <a:p>
            <a:pPr marR="0" lvl="0" indent="0" algn="ctr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000" b="1" spc="-150" dirty="0" smtClean="0">
                <a:ln w="3175"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</a:rPr>
              <a:t>Второй вариант системы элементов</a:t>
            </a:r>
            <a:endParaRPr lang="ru-RU" sz="3000" b="1" spc="-150" dirty="0">
              <a:ln w="3175">
                <a:solidFill>
                  <a:schemeClr val="tx1"/>
                </a:solidFill>
              </a:ln>
              <a:gradFill flip="none" rotWithShape="1">
                <a:gsLst>
                  <a:gs pos="0">
                    <a:srgbClr val="FF0000">
                      <a:shade val="30000"/>
                      <a:satMod val="115000"/>
                    </a:srgbClr>
                  </a:gs>
                  <a:gs pos="50000">
                    <a:srgbClr val="FF0000">
                      <a:shade val="67500"/>
                      <a:satMod val="115000"/>
                    </a:srgbClr>
                  </a:gs>
                  <a:gs pos="100000">
                    <a:srgbClr val="FF0000">
                      <a:shade val="100000"/>
                      <a:satMod val="115000"/>
                    </a:srgbClr>
                  </a:gs>
                </a:gsLst>
                <a:lin ang="2700000" scaled="1"/>
                <a:tileRect/>
              </a:gradFill>
            </a:endParaRPr>
          </a:p>
        </p:txBody>
      </p:sp>
      <p:sp>
        <p:nvSpPr>
          <p:cNvPr id="3" name="Rectangle 6"/>
          <p:cNvSpPr txBox="1">
            <a:spLocks noChangeArrowheads="1"/>
          </p:cNvSpPr>
          <p:nvPr/>
        </p:nvSpPr>
        <p:spPr>
          <a:xfrm>
            <a:off x="0" y="6093296"/>
            <a:ext cx="3995936" cy="432048"/>
          </a:xfrm>
          <a:prstGeom prst="rect">
            <a:avLst/>
          </a:prstGeom>
        </p:spPr>
        <p:txBody>
          <a:bodyPr/>
          <a:lstStyle/>
          <a:p>
            <a:pPr marL="174625" marR="0" lvl="0" indent="-174625" algn="ctr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1400" i="1" dirty="0" smtClean="0"/>
              <a:t>«Основы химии» (1869-1871)</a:t>
            </a:r>
          </a:p>
        </p:txBody>
      </p:sp>
      <p:pic>
        <p:nvPicPr>
          <p:cNvPr id="4" name="Picture 7" descr="табл 2"/>
          <p:cNvPicPr>
            <a:picLocks noChangeAspect="1" noChangeArrowheads="1"/>
          </p:cNvPicPr>
          <p:nvPr/>
        </p:nvPicPr>
        <p:blipFill>
          <a:blip r:embed="rId2" cstate="print"/>
          <a:srcRect l="1618" r="1322" b="1424"/>
          <a:stretch>
            <a:fillRect/>
          </a:stretch>
        </p:blipFill>
        <p:spPr>
          <a:xfrm>
            <a:off x="4427984" y="908720"/>
            <a:ext cx="4320480" cy="49685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8" descr="менделеев"/>
          <p:cNvPicPr>
            <a:picLocks noChangeAspect="1" noChangeArrowheads="1"/>
          </p:cNvPicPr>
          <p:nvPr/>
        </p:nvPicPr>
        <p:blipFill>
          <a:blip r:embed="rId3" cstate="print">
            <a:grayscl/>
          </a:blip>
          <a:srcRect l="2493" r="2500" b="1549"/>
          <a:stretch>
            <a:fillRect/>
          </a:stretch>
        </p:blipFill>
        <p:spPr bwMode="auto">
          <a:xfrm>
            <a:off x="323528" y="980728"/>
            <a:ext cx="3168352" cy="47525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2073271"/>
            <a:ext cx="8424936" cy="30839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273600" algn="ctr">
              <a:lnSpc>
                <a:spcPct val="90000"/>
              </a:lnSpc>
            </a:pPr>
            <a:r>
              <a:rPr lang="ru-RU" sz="2400" b="1" dirty="0" smtClean="0">
                <a:ln w="9525">
                  <a:solidFill>
                    <a:schemeClr val="bg1"/>
                  </a:solidFill>
                </a:ln>
                <a:cs typeface="Arial" pitchFamily="34" charset="0"/>
              </a:rPr>
              <a:t>Легко понять, что второй вариант системы,</a:t>
            </a:r>
          </a:p>
          <a:p>
            <a:pPr indent="-273600" algn="ctr">
              <a:lnSpc>
                <a:spcPct val="90000"/>
              </a:lnSpc>
            </a:pPr>
            <a:r>
              <a:rPr lang="ru-RU" sz="2400" b="1" dirty="0" smtClean="0">
                <a:ln w="9525">
                  <a:solidFill>
                    <a:schemeClr val="bg1"/>
                  </a:solidFill>
                </a:ln>
                <a:cs typeface="Arial" pitchFamily="34" charset="0"/>
              </a:rPr>
              <a:t> конструктивно более сложный, более совершенный, </a:t>
            </a:r>
          </a:p>
          <a:p>
            <a:pPr indent="-273600" algn="ctr">
              <a:lnSpc>
                <a:spcPct val="90000"/>
              </a:lnSpc>
            </a:pPr>
            <a:r>
              <a:rPr lang="ru-RU" sz="2400" b="1" dirty="0" smtClean="0">
                <a:ln w="9525">
                  <a:solidFill>
                    <a:schemeClr val="bg1"/>
                  </a:solidFill>
                </a:ln>
                <a:cs typeface="Arial" pitchFamily="34" charset="0"/>
              </a:rPr>
              <a:t>дал возможность Менделееву предсказать существование уже не четырёх элементов, как первый вариант, а одиннадцати.</a:t>
            </a:r>
          </a:p>
          <a:p>
            <a:pPr indent="-273600" algn="ctr">
              <a:lnSpc>
                <a:spcPct val="90000"/>
              </a:lnSpc>
            </a:pPr>
            <a:r>
              <a:rPr lang="ru-RU" sz="2400" b="1" dirty="0" smtClean="0">
                <a:ln w="9525">
                  <a:solidFill>
                    <a:schemeClr val="bg1"/>
                  </a:solidFill>
                </a:ln>
                <a:cs typeface="Arial" pitchFamily="34" charset="0"/>
              </a:rPr>
              <a:t>В том же 1871 г. Менделеев сформулировал открытый им закон: «Свойства простых тел, также формы и свойства соединений элементов находятся в периодической зависимости от величины атомных весов элементов»</a:t>
            </a:r>
          </a:p>
        </p:txBody>
      </p:sp>
      <p:sp>
        <p:nvSpPr>
          <p:cNvPr id="19458" name="AutoShape 2" descr="Картинки по запросу химические элементы 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9460" name="AutoShape 4" descr="Похожее изображени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9462" name="AutoShape 6" descr="Картинки по запросу химические элементы 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9464" name="AutoShape 8" descr="Картинки по запросу химические элементы 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2" descr="Картинки по запросу менделеев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Rectangle 4"/>
          <p:cNvSpPr txBox="1">
            <a:spLocks noRot="1" noChangeArrowheads="1"/>
          </p:cNvSpPr>
          <p:nvPr/>
        </p:nvSpPr>
        <p:spPr>
          <a:xfrm>
            <a:off x="467544" y="332656"/>
            <a:ext cx="8229600" cy="792088"/>
          </a:xfrm>
          <a:prstGeom prst="rect">
            <a:avLst/>
          </a:prstGeom>
        </p:spPr>
        <p:txBody>
          <a:bodyPr/>
          <a:lstStyle/>
          <a:p>
            <a:pPr marR="0" lvl="0" indent="0" algn="ctr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000" b="1" spc="-150" dirty="0" smtClean="0">
                <a:ln w="3175"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</a:rPr>
              <a:t>Второй вариант системы элементов</a:t>
            </a:r>
            <a:endParaRPr lang="ru-RU" sz="3000" b="1" spc="-150" dirty="0">
              <a:ln w="3175">
                <a:solidFill>
                  <a:schemeClr val="tx1"/>
                </a:solidFill>
              </a:ln>
              <a:gradFill flip="none" rotWithShape="1">
                <a:gsLst>
                  <a:gs pos="0">
                    <a:srgbClr val="FF0000">
                      <a:shade val="30000"/>
                      <a:satMod val="115000"/>
                    </a:srgbClr>
                  </a:gs>
                  <a:gs pos="50000">
                    <a:srgbClr val="FF0000">
                      <a:shade val="67500"/>
                      <a:satMod val="115000"/>
                    </a:srgbClr>
                  </a:gs>
                  <a:gs pos="100000">
                    <a:srgbClr val="FF0000">
                      <a:shade val="100000"/>
                      <a:satMod val="115000"/>
                    </a:srgbClr>
                  </a:gs>
                </a:gsLst>
                <a:lin ang="2700000" scaled="1"/>
                <a:tileRect/>
              </a:gra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Rot="1" noChangeArrowheads="1"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pPr marR="0" lvl="0" indent="0" algn="ctr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000" b="1" spc="-150" dirty="0" smtClean="0">
                <a:ln w="3175"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</a:rPr>
              <a:t>Точность Менделеева</a:t>
            </a:r>
            <a:endParaRPr lang="ru-RU" sz="3000" b="1" spc="-150" dirty="0">
              <a:ln w="3175">
                <a:solidFill>
                  <a:schemeClr val="tx1"/>
                </a:solidFill>
              </a:ln>
              <a:gradFill flip="none" rotWithShape="1">
                <a:gsLst>
                  <a:gs pos="0">
                    <a:srgbClr val="FF0000">
                      <a:shade val="30000"/>
                      <a:satMod val="115000"/>
                    </a:srgbClr>
                  </a:gs>
                  <a:gs pos="50000">
                    <a:srgbClr val="FF0000">
                      <a:shade val="67500"/>
                      <a:satMod val="115000"/>
                    </a:srgbClr>
                  </a:gs>
                  <a:gs pos="100000">
                    <a:srgbClr val="FF0000">
                      <a:shade val="100000"/>
                      <a:satMod val="115000"/>
                    </a:srgbClr>
                  </a:gs>
                </a:gsLst>
                <a:lin ang="2700000" scaled="1"/>
                <a:tileRect/>
              </a:gradFill>
            </a:endParaRPr>
          </a:p>
        </p:txBody>
      </p:sp>
      <p:pic>
        <p:nvPicPr>
          <p:cNvPr id="3" name="Picture 5" descr="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2123728" y="1052736"/>
            <a:ext cx="4813300" cy="5111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Rot="1" noChangeArrowheads="1"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ru-RU" sz="3000" b="1" spc="-150" dirty="0" smtClean="0">
                <a:ln w="3175"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</a:rPr>
              <a:t>Периодическая система элементов</a:t>
            </a:r>
            <a:br>
              <a:rPr lang="ru-RU" sz="3000" b="1" spc="-150" dirty="0" smtClean="0">
                <a:ln w="3175"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</a:rPr>
            </a:br>
            <a:r>
              <a:rPr lang="ru-RU" sz="3000" b="1" spc="-150" dirty="0" smtClean="0">
                <a:ln w="3175"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</a:rPr>
              <a:t>(длинная форма)</a:t>
            </a:r>
            <a:endParaRPr lang="ru-RU" sz="3000" b="1" spc="-150" dirty="0">
              <a:ln w="3175">
                <a:solidFill>
                  <a:schemeClr val="tx1"/>
                </a:solidFill>
              </a:ln>
              <a:gradFill flip="none" rotWithShape="1">
                <a:gsLst>
                  <a:gs pos="0">
                    <a:srgbClr val="FF0000">
                      <a:shade val="30000"/>
                      <a:satMod val="115000"/>
                    </a:srgbClr>
                  </a:gs>
                  <a:gs pos="50000">
                    <a:srgbClr val="FF0000">
                      <a:shade val="67500"/>
                      <a:satMod val="115000"/>
                    </a:srgbClr>
                  </a:gs>
                  <a:gs pos="100000">
                    <a:srgbClr val="FF0000">
                      <a:shade val="100000"/>
                      <a:satMod val="115000"/>
                    </a:srgbClr>
                  </a:gs>
                </a:gsLst>
                <a:lin ang="2700000" scaled="1"/>
                <a:tileRect/>
              </a:gradFill>
            </a:endParaRPr>
          </a:p>
        </p:txBody>
      </p:sp>
      <p:pic>
        <p:nvPicPr>
          <p:cNvPr id="3" name="Picture 6" descr="5"/>
          <p:cNvPicPr>
            <a:picLocks noChangeAspect="1" noChangeArrowheads="1"/>
          </p:cNvPicPr>
          <p:nvPr/>
        </p:nvPicPr>
        <p:blipFill>
          <a:blip r:embed="rId2" cstate="print"/>
          <a:srcRect t="-604" r="59593" b="2837"/>
          <a:stretch>
            <a:fillRect/>
          </a:stretch>
        </p:blipFill>
        <p:spPr>
          <a:xfrm>
            <a:off x="250825" y="1773238"/>
            <a:ext cx="4708525" cy="38036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7" descr="5"/>
          <p:cNvPicPr>
            <a:picLocks noChangeAspect="1" noChangeArrowheads="1"/>
          </p:cNvPicPr>
          <p:nvPr/>
        </p:nvPicPr>
        <p:blipFill>
          <a:blip r:embed="rId2" cstate="print"/>
          <a:srcRect l="48369" t="1897" r="18239"/>
          <a:stretch>
            <a:fillRect/>
          </a:stretch>
        </p:blipFill>
        <p:spPr>
          <a:xfrm>
            <a:off x="4932040" y="1772816"/>
            <a:ext cx="3851275" cy="38164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1340768"/>
            <a:ext cx="8136904" cy="44135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273600" algn="ctr">
              <a:lnSpc>
                <a:spcPct val="90000"/>
              </a:lnSpc>
            </a:pPr>
            <a:r>
              <a:rPr lang="ru-RU" sz="2400" b="1" dirty="0" smtClean="0">
                <a:ln w="9525">
                  <a:solidFill>
                    <a:schemeClr val="bg1"/>
                  </a:solidFill>
                </a:ln>
                <a:cs typeface="Arial" pitchFamily="34" charset="0"/>
              </a:rPr>
              <a:t>18</a:t>
            </a:r>
            <a:r>
              <a:rPr lang="en-US" sz="2400" b="1" dirty="0" smtClean="0">
                <a:ln w="9525">
                  <a:solidFill>
                    <a:schemeClr val="bg1"/>
                  </a:solidFill>
                </a:ln>
                <a:cs typeface="Arial" pitchFamily="34" charset="0"/>
              </a:rPr>
              <a:t>71</a:t>
            </a:r>
            <a:r>
              <a:rPr lang="ru-RU" sz="2400" b="1" dirty="0" smtClean="0">
                <a:ln w="9525">
                  <a:solidFill>
                    <a:schemeClr val="bg1"/>
                  </a:solidFill>
                </a:ln>
                <a:cs typeface="Arial" pitchFamily="34" charset="0"/>
              </a:rPr>
              <a:t> г. – Д.И. Менделеев (37 лет) подытожил исследования, связанные с установлением периодического закона, в труде «Периодическая законность для химических элементов»:</a:t>
            </a:r>
          </a:p>
          <a:p>
            <a:pPr indent="-273600" algn="ctr">
              <a:lnSpc>
                <a:spcPct val="90000"/>
              </a:lnSpc>
              <a:buFontTx/>
              <a:buChar char="-"/>
            </a:pPr>
            <a:r>
              <a:rPr lang="ru-RU" sz="2400" b="1" dirty="0" smtClean="0">
                <a:ln w="9525">
                  <a:solidFill>
                    <a:schemeClr val="bg1"/>
                  </a:solidFill>
                </a:ln>
                <a:cs typeface="Arial" pitchFamily="34" charset="0"/>
              </a:rPr>
              <a:t> развил идеи периодичности;</a:t>
            </a:r>
          </a:p>
          <a:p>
            <a:pPr indent="-273600" algn="ctr">
              <a:lnSpc>
                <a:spcPct val="90000"/>
              </a:lnSpc>
              <a:buFontTx/>
              <a:buChar char="-"/>
            </a:pPr>
            <a:r>
              <a:rPr lang="ru-RU" sz="2400" b="1" dirty="0" smtClean="0">
                <a:ln w="9525">
                  <a:solidFill>
                    <a:schemeClr val="bg1"/>
                  </a:solidFill>
                </a:ln>
                <a:cs typeface="Arial" pitchFamily="34" charset="0"/>
              </a:rPr>
              <a:t> ввёл понятие о месте элемента в периодической системе как совокупности его свойств в сопоставлении со свойствами других элементов;</a:t>
            </a:r>
          </a:p>
          <a:p>
            <a:pPr indent="-273600" algn="ctr">
              <a:lnSpc>
                <a:spcPct val="90000"/>
              </a:lnSpc>
              <a:buFontTx/>
              <a:buChar char="-"/>
            </a:pPr>
            <a:r>
              <a:rPr lang="ru-RU" sz="2400" b="1" dirty="0" smtClean="0">
                <a:ln w="9525">
                  <a:solidFill>
                    <a:schemeClr val="bg1"/>
                  </a:solidFill>
                </a:ln>
                <a:cs typeface="Arial" pitchFamily="34" charset="0"/>
              </a:rPr>
              <a:t> исправил значения атомных масс многих элементов </a:t>
            </a:r>
            <a:endParaRPr lang="ru-RU" sz="2400" b="1" dirty="0">
              <a:ln w="9525">
                <a:solidFill>
                  <a:schemeClr val="bg1"/>
                </a:solidFill>
              </a:ln>
              <a:cs typeface="Arial" pitchFamily="34" charset="0"/>
            </a:endParaRPr>
          </a:p>
          <a:p>
            <a:pPr algn="ctr">
              <a:lnSpc>
                <a:spcPct val="90000"/>
              </a:lnSpc>
            </a:pPr>
            <a:r>
              <a:rPr lang="ru-RU" sz="2400" b="1" dirty="0" smtClean="0">
                <a:ln w="9525">
                  <a:solidFill>
                    <a:schemeClr val="bg1"/>
                  </a:solidFill>
                </a:ln>
                <a:cs typeface="Arial" pitchFamily="34" charset="0"/>
              </a:rPr>
              <a:t>(</a:t>
            </a:r>
            <a:r>
              <a:rPr lang="en-US" sz="2400" b="1" dirty="0" smtClean="0">
                <a:ln w="9525">
                  <a:solidFill>
                    <a:schemeClr val="bg1"/>
                  </a:solidFill>
                </a:ln>
                <a:cs typeface="Arial" pitchFamily="34" charset="0"/>
              </a:rPr>
              <a:t>Be, In, U </a:t>
            </a:r>
            <a:r>
              <a:rPr lang="ru-RU" sz="2400" b="1" dirty="0" smtClean="0">
                <a:ln w="9525">
                  <a:solidFill>
                    <a:schemeClr val="bg1"/>
                  </a:solidFill>
                </a:ln>
                <a:cs typeface="Arial" pitchFamily="34" charset="0"/>
              </a:rPr>
              <a:t>и др</a:t>
            </a:r>
            <a:r>
              <a:rPr lang="ru-RU" sz="2400" b="1" dirty="0" smtClean="0">
                <a:ln w="9525">
                  <a:solidFill>
                    <a:schemeClr val="bg1"/>
                  </a:solidFill>
                </a:ln>
                <a:cs typeface="Arial" pitchFamily="34" charset="0"/>
              </a:rPr>
              <a:t>.);</a:t>
            </a:r>
            <a:endParaRPr lang="ru-RU" sz="2400" b="1" dirty="0" smtClean="0">
              <a:ln w="9525">
                <a:solidFill>
                  <a:schemeClr val="bg1"/>
                </a:solidFill>
              </a:ln>
              <a:cs typeface="Arial" pitchFamily="34" charset="0"/>
            </a:endParaRPr>
          </a:p>
          <a:p>
            <a:pPr indent="-273600" algn="ctr">
              <a:lnSpc>
                <a:spcPct val="90000"/>
              </a:lnSpc>
              <a:buFontTx/>
              <a:buChar char="-"/>
            </a:pPr>
            <a:r>
              <a:rPr lang="ru-RU" sz="2400" b="1" dirty="0" smtClean="0">
                <a:ln w="9525">
                  <a:solidFill>
                    <a:schemeClr val="bg1"/>
                  </a:solidFill>
                </a:ln>
                <a:cs typeface="Arial" pitchFamily="34" charset="0"/>
              </a:rPr>
              <a:t> предсказал свойства и местоположение в периодической таблице ещё неоткрытых элементов (экаалюминий, экабор и др.)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0" y="116632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3000" b="1" spc="-150" dirty="0" smtClean="0">
                <a:ln w="3175"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</a:rPr>
              <a:t>150 лет Периодической системы</a:t>
            </a:r>
            <a:r>
              <a:rPr lang="en-US" sz="3000" b="1" spc="-150" dirty="0" smtClean="0">
                <a:ln w="3175"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</a:rPr>
              <a:t/>
            </a:r>
            <a:br>
              <a:rPr lang="en-US" sz="3000" b="1" spc="-150" dirty="0" smtClean="0">
                <a:ln w="3175"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</a:rPr>
            </a:br>
            <a:r>
              <a:rPr lang="ru-RU" sz="3000" b="1" spc="-150" dirty="0" smtClean="0">
                <a:ln w="3175"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</a:rPr>
              <a:t>элементов Д. И. Менделеева</a:t>
            </a:r>
            <a:endParaRPr lang="ru-RU" sz="3000" b="1" spc="-150" dirty="0">
              <a:ln w="3175">
                <a:solidFill>
                  <a:schemeClr val="tx1"/>
                </a:solidFill>
              </a:ln>
              <a:gradFill flip="none" rotWithShape="1">
                <a:gsLst>
                  <a:gs pos="0">
                    <a:srgbClr val="FF0000">
                      <a:shade val="30000"/>
                      <a:satMod val="115000"/>
                    </a:srgbClr>
                  </a:gs>
                  <a:gs pos="50000">
                    <a:srgbClr val="FF0000">
                      <a:shade val="67500"/>
                      <a:satMod val="115000"/>
                    </a:srgbClr>
                  </a:gs>
                  <a:gs pos="100000">
                    <a:srgbClr val="FF0000">
                      <a:shade val="100000"/>
                      <a:satMod val="115000"/>
                    </a:srgbClr>
                  </a:gs>
                </a:gsLst>
                <a:lin ang="2700000" scaled="1"/>
                <a:tileRect/>
              </a:gra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 descr="C:\Documents and Settings\krisanova_tn\Мои документы\Мои рисунки\ControlCenter3\скан менделеев\CCF06022019_00000.jpg"/>
          <p:cNvPicPr>
            <a:picLocks noChangeAspect="1" noChangeArrowheads="1"/>
          </p:cNvPicPr>
          <p:nvPr/>
        </p:nvPicPr>
        <p:blipFill>
          <a:blip r:embed="rId2" cstate="print"/>
          <a:srcRect l="4076" t="1471" b="72873"/>
          <a:stretch>
            <a:fillRect/>
          </a:stretch>
        </p:blipFill>
        <p:spPr bwMode="auto">
          <a:xfrm>
            <a:off x="107504" y="260647"/>
            <a:ext cx="4468464" cy="16561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7827" name="Picture 3" descr="C:\Documents and Settings\krisanova_tn\Мои документы\Мои рисунки\ControlCenter3\скан менделеев\CCF06022019_00001.jpg"/>
          <p:cNvPicPr>
            <a:picLocks noChangeAspect="1" noChangeArrowheads="1"/>
          </p:cNvPicPr>
          <p:nvPr/>
        </p:nvPicPr>
        <p:blipFill>
          <a:blip r:embed="rId3" cstate="print"/>
          <a:srcRect l="1812" t="2615" r="3971" b="26591"/>
          <a:stretch>
            <a:fillRect/>
          </a:stretch>
        </p:blipFill>
        <p:spPr bwMode="auto">
          <a:xfrm>
            <a:off x="107504" y="1844824"/>
            <a:ext cx="4464496" cy="46486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4499992" y="260648"/>
            <a:ext cx="4680520" cy="1421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273600" algn="ctr">
              <a:lnSpc>
                <a:spcPct val="90000"/>
              </a:lnSpc>
            </a:pPr>
            <a:r>
              <a:rPr lang="ru-RU" sz="2400" b="1" dirty="0" smtClean="0">
                <a:ln w="9525">
                  <a:solidFill>
                    <a:schemeClr val="bg1"/>
                  </a:solidFill>
                </a:ln>
                <a:cs typeface="Arial" pitchFamily="34" charset="0"/>
              </a:rPr>
              <a:t>Матвейчук, А.  </a:t>
            </a:r>
          </a:p>
          <a:p>
            <a:pPr indent="-273600" algn="ctr">
              <a:lnSpc>
                <a:spcPct val="90000"/>
              </a:lnSpc>
            </a:pPr>
            <a:r>
              <a:rPr lang="ru-RU" sz="2400" b="1" dirty="0" smtClean="0">
                <a:ln w="9525">
                  <a:solidFill>
                    <a:schemeClr val="bg1"/>
                  </a:solidFill>
                </a:ln>
                <a:cs typeface="Arial" pitchFamily="34" charset="0"/>
              </a:rPr>
              <a:t> Третья служба Дмитрия Менделеева/ А. Матвейчук // Родина.- 2009.- №5.- с. 80-83.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572000" y="1988840"/>
            <a:ext cx="4572000" cy="47459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273600" algn="ctr">
              <a:lnSpc>
                <a:spcPct val="90000"/>
              </a:lnSpc>
            </a:pPr>
            <a:r>
              <a:rPr lang="ru-RU" sz="2400" b="1" dirty="0" smtClean="0">
                <a:ln w="9525">
                  <a:solidFill>
                    <a:schemeClr val="bg1"/>
                  </a:solidFill>
                </a:ln>
                <a:cs typeface="Arial" pitchFamily="34" charset="0"/>
              </a:rPr>
              <a:t>На склоне лет, как бы подводя итог своей жизни, гениальный ученый </a:t>
            </a:r>
          </a:p>
          <a:p>
            <a:pPr indent="-273600" algn="ctr">
              <a:lnSpc>
                <a:spcPct val="90000"/>
              </a:lnSpc>
            </a:pPr>
            <a:r>
              <a:rPr lang="ru-RU" sz="2400" b="1" dirty="0" smtClean="0">
                <a:ln w="9525">
                  <a:solidFill>
                    <a:schemeClr val="bg1"/>
                  </a:solidFill>
                </a:ln>
                <a:cs typeface="Arial" pitchFamily="34" charset="0"/>
              </a:rPr>
              <a:t>Д.И. Менделеев, наряду с научной и педагогической деятельностью, принесшей ему мировую известность, выделил еще одно направление: </a:t>
            </a:r>
            <a:endParaRPr lang="ru-RU" sz="2400" b="1" dirty="0" smtClean="0">
              <a:ln w="9525">
                <a:solidFill>
                  <a:schemeClr val="bg1"/>
                </a:solidFill>
              </a:ln>
              <a:cs typeface="Arial" pitchFamily="34" charset="0"/>
            </a:endParaRPr>
          </a:p>
          <a:p>
            <a:pPr indent="-273600" algn="ctr">
              <a:lnSpc>
                <a:spcPct val="90000"/>
              </a:lnSpc>
            </a:pPr>
            <a:r>
              <a:rPr lang="ru-RU" sz="2400" b="1" dirty="0" smtClean="0">
                <a:ln w="9525">
                  <a:solidFill>
                    <a:schemeClr val="bg1"/>
                  </a:solidFill>
                </a:ln>
                <a:cs typeface="Arial" pitchFamily="34" charset="0"/>
              </a:rPr>
              <a:t>«</a:t>
            </a:r>
            <a:r>
              <a:rPr lang="ru-RU" sz="2400" b="1" dirty="0" smtClean="0">
                <a:ln w="9525">
                  <a:solidFill>
                    <a:schemeClr val="bg1"/>
                  </a:solidFill>
                </a:ln>
                <a:cs typeface="Arial" pitchFamily="34" charset="0"/>
              </a:rPr>
              <a:t>Третья служба моя Родине наименее видна, хотя заботила меня с юных лет. Эта служба по мере сил и возможности на пользу роста русской промышленности»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4067944" y="1196752"/>
            <a:ext cx="4897437" cy="4248472"/>
          </a:xfrm>
          <a:prstGeom prst="rect">
            <a:avLst/>
          </a:prstGeom>
        </p:spPr>
        <p:txBody>
          <a:bodyPr/>
          <a:lstStyle/>
          <a:p>
            <a:pPr marR="0" lvl="0" indent="-273600" algn="ctr" fontAlgn="auto">
              <a:lnSpc>
                <a:spcPct val="9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lang="ru-RU" sz="2400" b="1" dirty="0" smtClean="0">
                <a:ln w="9525">
                  <a:solidFill>
                    <a:schemeClr val="bg1"/>
                  </a:solidFill>
                </a:ln>
                <a:cs typeface="Arial" pitchFamily="34" charset="0"/>
              </a:rPr>
              <a:t>1874 г.  Д.И. Менделеев (40 лет), уточняя обнаруженную физиком Б. </a:t>
            </a:r>
            <a:r>
              <a:rPr lang="ru-RU" sz="2400" b="1" dirty="0" err="1" smtClean="0">
                <a:ln w="9525">
                  <a:solidFill>
                    <a:schemeClr val="bg1"/>
                  </a:solidFill>
                </a:ln>
                <a:cs typeface="Arial" pitchFamily="34" charset="0"/>
              </a:rPr>
              <a:t>Клапейроном</a:t>
            </a:r>
            <a:r>
              <a:rPr lang="ru-RU" sz="2400" b="1" dirty="0" smtClean="0">
                <a:ln w="9525">
                  <a:solidFill>
                    <a:schemeClr val="bg1"/>
                  </a:solidFill>
                </a:ln>
                <a:cs typeface="Arial" pitchFamily="34" charset="0"/>
              </a:rPr>
              <a:t> зависимость состояния газа от температуры, предложил общее уравнение состояния идеального газа:</a:t>
            </a:r>
          </a:p>
          <a:p>
            <a:pPr marR="0" lvl="0" indent="-174625" algn="ctr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2400" b="1" dirty="0" smtClean="0">
              <a:ln w="9525">
                <a:solidFill>
                  <a:schemeClr val="bg1"/>
                </a:solidFill>
              </a:ln>
              <a:cs typeface="Arial" pitchFamily="34" charset="0"/>
            </a:endParaRPr>
          </a:p>
          <a:p>
            <a:pPr marR="0" lvl="0" indent="-174625" algn="ctr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2400" b="1" dirty="0" smtClean="0">
              <a:ln w="9525">
                <a:solidFill>
                  <a:schemeClr val="bg1"/>
                </a:solidFill>
              </a:ln>
              <a:cs typeface="Arial" pitchFamily="34" charset="0"/>
            </a:endParaRPr>
          </a:p>
          <a:p>
            <a:pPr marR="0" lvl="0" indent="-174625" algn="ctr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400" i="1" dirty="0" smtClean="0"/>
          </a:p>
          <a:p>
            <a:pPr marR="0" lvl="0" indent="-174625" algn="ctr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400" i="1" dirty="0" smtClean="0"/>
          </a:p>
          <a:p>
            <a:pPr marR="0" lvl="0" indent="-174625" algn="ctr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400" i="1" dirty="0" smtClean="0"/>
          </a:p>
        </p:txBody>
      </p:sp>
      <p:pic>
        <p:nvPicPr>
          <p:cNvPr id="3" name="Рисунок 5" descr="10-книга10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79512" y="692696"/>
            <a:ext cx="3794125" cy="53292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5220072" y="3717032"/>
            <a:ext cx="2736304" cy="72008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endParaRPr lang="ru-RU" b="1" dirty="0" smtClean="0">
              <a:ln w="9525">
                <a:solidFill>
                  <a:schemeClr val="bg1"/>
                </a:solidFill>
              </a:ln>
              <a:cs typeface="Arial" pitchFamily="34" charset="0"/>
            </a:endParaRPr>
          </a:p>
          <a:p>
            <a:pPr lvl="0" algn="ctr"/>
            <a:r>
              <a:rPr lang="en-US" sz="2400" b="1" dirty="0" err="1" smtClean="0">
                <a:ln w="9525">
                  <a:solidFill>
                    <a:schemeClr val="bg1"/>
                  </a:solidFill>
                </a:ln>
                <a:solidFill>
                  <a:schemeClr val="tx1"/>
                </a:solidFill>
                <a:cs typeface="Arial" pitchFamily="34" charset="0"/>
              </a:rPr>
              <a:t>pV</a:t>
            </a:r>
            <a:r>
              <a:rPr lang="en-US" sz="2400" b="1" dirty="0" smtClean="0">
                <a:ln w="9525">
                  <a:solidFill>
                    <a:schemeClr val="bg1"/>
                  </a:solidFill>
                </a:ln>
                <a:solidFill>
                  <a:schemeClr val="tx1"/>
                </a:solidFill>
                <a:cs typeface="Arial" pitchFamily="34" charset="0"/>
              </a:rPr>
              <a:t> = </a:t>
            </a:r>
            <a:r>
              <a:rPr lang="en-US" sz="2400" b="1" dirty="0" err="1" smtClean="0">
                <a:ln w="9525">
                  <a:solidFill>
                    <a:schemeClr val="bg1"/>
                  </a:solidFill>
                </a:ln>
                <a:solidFill>
                  <a:schemeClr val="tx1"/>
                </a:solidFill>
                <a:cs typeface="Arial" pitchFamily="34" charset="0"/>
              </a:rPr>
              <a:t>nRT</a:t>
            </a:r>
            <a:r>
              <a:rPr lang="ru-RU" sz="2400" b="1" dirty="0" smtClean="0">
                <a:ln w="9525">
                  <a:solidFill>
                    <a:schemeClr val="bg1"/>
                  </a:solidFill>
                </a:ln>
                <a:solidFill>
                  <a:schemeClr val="tx1"/>
                </a:solidFill>
                <a:cs typeface="Arial" pitchFamily="34" charset="0"/>
              </a:rPr>
              <a:t>.</a:t>
            </a:r>
            <a:endParaRPr lang="en-US" sz="2400" b="1" dirty="0" smtClean="0">
              <a:ln w="9525">
                <a:solidFill>
                  <a:schemeClr val="bg1"/>
                </a:solidFill>
              </a:ln>
              <a:solidFill>
                <a:schemeClr val="tx1"/>
              </a:solidFill>
              <a:cs typeface="Arial" pitchFamily="34" charset="0"/>
            </a:endParaRPr>
          </a:p>
          <a:p>
            <a:pPr algn="ctr"/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220072" y="4797152"/>
            <a:ext cx="27363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indent="-174625" algn="ctr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i="1" dirty="0" smtClean="0"/>
              <a:t>уравнение</a:t>
            </a:r>
          </a:p>
          <a:p>
            <a:pPr marR="0" lvl="0" indent="-174625" algn="ctr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i="1" dirty="0" err="1" smtClean="0"/>
              <a:t>Клапейрона-Менделеева</a:t>
            </a:r>
            <a:endParaRPr lang="ru-RU" sz="1400" i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000" b="1" spc="-150" dirty="0" smtClean="0">
                <a:ln w="3175"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</a:rPr>
              <a:t>Работы в области сельского хозяйства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0" y="5229200"/>
            <a:ext cx="9144000" cy="1421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273600" algn="ctr">
              <a:lnSpc>
                <a:spcPct val="90000"/>
              </a:lnSpc>
              <a:spcBef>
                <a:spcPct val="20000"/>
              </a:spcBef>
            </a:pPr>
            <a:r>
              <a:rPr lang="ru-RU" sz="2400" b="1" dirty="0" smtClean="0">
                <a:ln w="9525">
                  <a:solidFill>
                    <a:schemeClr val="bg1"/>
                  </a:solidFill>
                </a:ln>
                <a:cs typeface="Arial" pitchFamily="34" charset="0"/>
              </a:rPr>
              <a:t>1865 г.  Д.И. Менделеев купил имение «</a:t>
            </a:r>
            <a:r>
              <a:rPr lang="ru-RU" sz="2400" b="1" dirty="0" err="1" smtClean="0">
                <a:ln w="9525">
                  <a:solidFill>
                    <a:schemeClr val="bg1"/>
                  </a:solidFill>
                </a:ln>
                <a:cs typeface="Arial" pitchFamily="34" charset="0"/>
              </a:rPr>
              <a:t>Боблово</a:t>
            </a:r>
            <a:r>
              <a:rPr lang="ru-RU" sz="2400" b="1" dirty="0" smtClean="0">
                <a:ln w="9525">
                  <a:solidFill>
                    <a:schemeClr val="bg1"/>
                  </a:solidFill>
                </a:ln>
                <a:cs typeface="Arial" pitchFamily="34" charset="0"/>
              </a:rPr>
              <a:t>» недалеко от</a:t>
            </a:r>
          </a:p>
          <a:p>
            <a:pPr indent="-273600" algn="ctr">
              <a:lnSpc>
                <a:spcPct val="90000"/>
              </a:lnSpc>
            </a:pPr>
            <a:r>
              <a:rPr lang="ru-RU" sz="2400" b="1" dirty="0" smtClean="0">
                <a:ln w="9525">
                  <a:solidFill>
                    <a:schemeClr val="bg1"/>
                  </a:solidFill>
                </a:ln>
                <a:cs typeface="Arial" pitchFamily="34" charset="0"/>
              </a:rPr>
              <a:t> г. Клина Московской губернии.</a:t>
            </a:r>
          </a:p>
          <a:p>
            <a:pPr indent="-273600" algn="ctr">
              <a:lnSpc>
                <a:spcPct val="90000"/>
              </a:lnSpc>
            </a:pPr>
            <a:r>
              <a:rPr lang="ru-RU" sz="2400" b="1" dirty="0" smtClean="0">
                <a:ln w="9525">
                  <a:solidFill>
                    <a:schemeClr val="bg1"/>
                  </a:solidFill>
                </a:ln>
                <a:cs typeface="Arial" pitchFamily="34" charset="0"/>
              </a:rPr>
              <a:t>Это имение в дальнейшем стало опытной площадкой для сельскохозяйственных исследований</a:t>
            </a:r>
          </a:p>
        </p:txBody>
      </p:sp>
      <p:pic>
        <p:nvPicPr>
          <p:cNvPr id="5" name="Picture 6" descr="Усадьба"/>
          <p:cNvPicPr>
            <a:picLocks noChangeAspect="1" noChangeArrowheads="1"/>
          </p:cNvPicPr>
          <p:nvPr/>
        </p:nvPicPr>
        <p:blipFill>
          <a:blip r:embed="rId2" cstate="print">
            <a:grayscl/>
          </a:blip>
          <a:srcRect/>
          <a:stretch>
            <a:fillRect/>
          </a:stretch>
        </p:blipFill>
        <p:spPr bwMode="auto">
          <a:xfrm>
            <a:off x="1259632" y="692696"/>
            <a:ext cx="6683034" cy="43924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krisanova_tn\Мои документы\Мои рисунки\ControlCenter3\скан менделеев\CCF06022019_00002.jpg"/>
          <p:cNvPicPr>
            <a:picLocks noChangeAspect="1" noChangeArrowheads="1"/>
          </p:cNvPicPr>
          <p:nvPr/>
        </p:nvPicPr>
        <p:blipFill>
          <a:blip r:embed="rId2" cstate="print"/>
          <a:srcRect l="3695" t="7334" b="60000"/>
          <a:stretch>
            <a:fillRect/>
          </a:stretch>
        </p:blipFill>
        <p:spPr bwMode="auto">
          <a:xfrm>
            <a:off x="179511" y="116632"/>
            <a:ext cx="4289359" cy="20162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5" name="Picture 3" descr="C:\Documents and Settings\krisanova_tn\Мои документы\Мои рисунки\ControlCenter3\скан менделеев\CCF06022019_00003.jpg"/>
          <p:cNvPicPr>
            <a:picLocks noChangeAspect="1" noChangeArrowheads="1"/>
          </p:cNvPicPr>
          <p:nvPr/>
        </p:nvPicPr>
        <p:blipFill>
          <a:blip r:embed="rId3" cstate="print"/>
          <a:srcRect l="16751" t="18543" b="10371"/>
          <a:stretch>
            <a:fillRect/>
          </a:stretch>
        </p:blipFill>
        <p:spPr bwMode="auto">
          <a:xfrm>
            <a:off x="179512" y="1772816"/>
            <a:ext cx="4198956" cy="49685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4572000" y="188640"/>
            <a:ext cx="4283968" cy="30839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ln w="9525">
                  <a:solidFill>
                    <a:schemeClr val="bg1"/>
                  </a:solidFill>
                </a:ln>
                <a:cs typeface="Arial" pitchFamily="34" charset="0"/>
              </a:rPr>
              <a:t>Минеев В.Г.</a:t>
            </a:r>
          </a:p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ln w="9525">
                  <a:solidFill>
                    <a:schemeClr val="bg1"/>
                  </a:solidFill>
                </a:ln>
                <a:cs typeface="Arial" pitchFamily="34" charset="0"/>
              </a:rPr>
              <a:t>К 180 – летию со дня рождения Д.И. Менделеева. Развитие отечественной агрохимической науки и опытного дела в научных трудах Д.И. Менделеева/ В.Г. Минеев, И.И. Судницын// Агрохимия.- 2014.- №9.- с. 3-7</a:t>
            </a:r>
            <a:endParaRPr lang="ru-RU" sz="2400" b="1" dirty="0">
              <a:ln w="9525">
                <a:solidFill>
                  <a:schemeClr val="bg1"/>
                </a:solidFill>
              </a:ln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644008" y="3441423"/>
            <a:ext cx="4283968" cy="30839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ln w="9525">
                  <a:solidFill>
                    <a:schemeClr val="bg1"/>
                  </a:solidFill>
                </a:ln>
                <a:cs typeface="Arial" pitchFamily="34" charset="0"/>
              </a:rPr>
              <a:t>В статье показан вклад великого русского ученого Д.И. Менделеева в исследования, посвященные сельскому хозяйству (земледелию, мелиорации земель, лесоводству, животноводству, молочному делу и агрохимии)</a:t>
            </a:r>
            <a:endParaRPr lang="ru-RU" sz="2400" b="1" dirty="0">
              <a:ln w="9525">
                <a:solidFill>
                  <a:schemeClr val="bg1"/>
                </a:solidFill>
              </a:ln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4211960" y="893033"/>
            <a:ext cx="4932040" cy="51152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400" b="1" dirty="0" smtClean="0">
                <a:ln w="9525">
                  <a:solidFill>
                    <a:schemeClr val="bg1"/>
                  </a:solidFill>
                </a:ln>
                <a:cs typeface="Arial" pitchFamily="34" charset="0"/>
              </a:rPr>
              <a:t>Иван Павлович Менделеев директор Тобольской гимназии.</a:t>
            </a:r>
          </a:p>
          <a:p>
            <a:pPr algn="ctr">
              <a:lnSpc>
                <a:spcPct val="90000"/>
              </a:lnSpc>
            </a:pPr>
            <a:r>
              <a:rPr lang="ru-RU" sz="2400" b="1" dirty="0" smtClean="0">
                <a:ln w="9525">
                  <a:solidFill>
                    <a:schemeClr val="bg1"/>
                  </a:solidFill>
                </a:ln>
                <a:cs typeface="Arial" pitchFamily="34" charset="0"/>
              </a:rPr>
              <a:t>В год рождения Дмитрия, </a:t>
            </a:r>
          </a:p>
          <a:p>
            <a:pPr algn="ctr">
              <a:lnSpc>
                <a:spcPct val="90000"/>
              </a:lnSpc>
            </a:pPr>
            <a:r>
              <a:rPr lang="ru-RU" sz="2400" b="1" dirty="0" smtClean="0">
                <a:ln w="9525">
                  <a:solidFill>
                    <a:schemeClr val="bg1"/>
                  </a:solidFill>
                </a:ln>
                <a:cs typeface="Arial" pitchFamily="34" charset="0"/>
              </a:rPr>
              <a:t>отец ослеп что вынудило его выйти на пенсию. </a:t>
            </a:r>
          </a:p>
          <a:p>
            <a:pPr algn="ctr">
              <a:lnSpc>
                <a:spcPct val="90000"/>
              </a:lnSpc>
            </a:pPr>
            <a:r>
              <a:rPr lang="ru-RU" sz="2400" b="1" dirty="0" smtClean="0">
                <a:ln w="9525">
                  <a:solidFill>
                    <a:schemeClr val="bg1"/>
                  </a:solidFill>
                </a:ln>
                <a:cs typeface="Arial" pitchFamily="34" charset="0"/>
              </a:rPr>
              <a:t> Для удаления катаракты он, в сопровождении дочери Екатерины, отправился в Москву, где в результате удачной операции доктора Броссе ему было возвращено зрение. </a:t>
            </a:r>
          </a:p>
          <a:p>
            <a:pPr algn="ctr">
              <a:lnSpc>
                <a:spcPct val="90000"/>
              </a:lnSpc>
            </a:pPr>
            <a:r>
              <a:rPr lang="ru-RU" sz="2400" b="1" dirty="0" smtClean="0">
                <a:ln w="9525">
                  <a:solidFill>
                    <a:schemeClr val="bg1"/>
                  </a:solidFill>
                </a:ln>
                <a:cs typeface="Arial" pitchFamily="34" charset="0"/>
              </a:rPr>
              <a:t>Но вернуться к прежней работе он уже не мог, и семья жила на его небольшую пенсию</a:t>
            </a:r>
          </a:p>
          <a:p>
            <a:pPr algn="ctr"/>
            <a:endParaRPr lang="ru-RU" sz="2400" b="1" dirty="0" smtClean="0">
              <a:ln w="9525">
                <a:solidFill>
                  <a:schemeClr val="bg1"/>
                </a:solidFill>
              </a:ln>
              <a:cs typeface="Arial" pitchFamily="34" charset="0"/>
            </a:endParaRPr>
          </a:p>
        </p:txBody>
      </p:sp>
      <p:pic>
        <p:nvPicPr>
          <p:cNvPr id="9" name="Picture 4" descr="Иван Павлович Менделеев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620688"/>
            <a:ext cx="3983802" cy="56886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Прямоугольник 9"/>
          <p:cNvSpPr/>
          <p:nvPr/>
        </p:nvSpPr>
        <p:spPr>
          <a:xfrm>
            <a:off x="0" y="-27384"/>
            <a:ext cx="91440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000" b="1" spc="-150" dirty="0" smtClean="0">
                <a:ln w="3175"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</a:rPr>
              <a:t>Отец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355976" y="260648"/>
            <a:ext cx="4788024" cy="64079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273600" algn="ctr">
              <a:lnSpc>
                <a:spcPct val="90000"/>
              </a:lnSpc>
            </a:pPr>
            <a:r>
              <a:rPr lang="ru-RU" sz="2400" b="1" dirty="0" smtClean="0">
                <a:ln w="9525">
                  <a:solidFill>
                    <a:schemeClr val="bg1"/>
                  </a:solidFill>
                </a:ln>
                <a:cs typeface="Arial" pitchFamily="34" charset="0"/>
              </a:rPr>
              <a:t>Работы Д.И. Менделеева даже в узкой области отличались многоплановостью:</a:t>
            </a:r>
          </a:p>
          <a:p>
            <a:pPr indent="-273600" algn="ctr">
              <a:lnSpc>
                <a:spcPct val="90000"/>
              </a:lnSpc>
              <a:buFontTx/>
              <a:buChar char="-"/>
            </a:pPr>
            <a:r>
              <a:rPr lang="ru-RU" sz="2400" b="1" dirty="0" smtClean="0">
                <a:ln w="9525">
                  <a:solidFill>
                    <a:schemeClr val="bg1"/>
                  </a:solidFill>
                </a:ln>
                <a:cs typeface="Arial" pitchFamily="34" charset="0"/>
              </a:rPr>
              <a:t>почвоведение и агрохимия;</a:t>
            </a:r>
          </a:p>
          <a:p>
            <a:pPr indent="-273600" algn="ctr">
              <a:lnSpc>
                <a:spcPct val="90000"/>
              </a:lnSpc>
              <a:buFontTx/>
              <a:buChar char="-"/>
            </a:pPr>
            <a:r>
              <a:rPr lang="ru-RU" sz="2400" b="1" dirty="0" smtClean="0">
                <a:ln w="9525">
                  <a:solidFill>
                    <a:schemeClr val="bg1"/>
                  </a:solidFill>
                </a:ln>
                <a:cs typeface="Arial" pitchFamily="34" charset="0"/>
              </a:rPr>
              <a:t>технология переработки сельскохозяйственных продуктов;</a:t>
            </a:r>
          </a:p>
          <a:p>
            <a:pPr indent="-273600" algn="ctr">
              <a:lnSpc>
                <a:spcPct val="90000"/>
              </a:lnSpc>
              <a:buFontTx/>
              <a:buChar char="-"/>
            </a:pPr>
            <a:r>
              <a:rPr lang="ru-RU" sz="2400" b="1" dirty="0" smtClean="0">
                <a:ln w="9525">
                  <a:solidFill>
                    <a:schemeClr val="bg1"/>
                  </a:solidFill>
                </a:ln>
                <a:cs typeface="Arial" pitchFamily="34" charset="0"/>
              </a:rPr>
              <a:t>механизация сельскохозяйственных работ;</a:t>
            </a:r>
          </a:p>
          <a:p>
            <a:pPr indent="-273600" algn="ctr">
              <a:lnSpc>
                <a:spcPct val="90000"/>
              </a:lnSpc>
              <a:buFontTx/>
              <a:buChar char="-"/>
            </a:pPr>
            <a:r>
              <a:rPr lang="ru-RU" sz="2400" b="1" dirty="0" smtClean="0">
                <a:ln w="9525">
                  <a:solidFill>
                    <a:schemeClr val="bg1"/>
                  </a:solidFill>
                </a:ln>
                <a:cs typeface="Arial" pitchFamily="34" charset="0"/>
              </a:rPr>
              <a:t>экономика сельского хозяйства;</a:t>
            </a:r>
          </a:p>
          <a:p>
            <a:pPr indent="-273600" algn="ctr">
              <a:lnSpc>
                <a:spcPct val="90000"/>
              </a:lnSpc>
              <a:buFontTx/>
              <a:buChar char="-"/>
            </a:pPr>
            <a:r>
              <a:rPr lang="ru-RU" sz="2400" b="1" dirty="0" smtClean="0">
                <a:ln w="9525">
                  <a:solidFill>
                    <a:schemeClr val="bg1"/>
                  </a:solidFill>
                </a:ln>
                <a:cs typeface="Arial" pitchFamily="34" charset="0"/>
              </a:rPr>
              <a:t>вопросы сельскохозяйственного образования.</a:t>
            </a:r>
          </a:p>
          <a:p>
            <a:pPr indent="-176400" algn="ctr">
              <a:lnSpc>
                <a:spcPct val="90000"/>
              </a:lnSpc>
            </a:pPr>
            <a:r>
              <a:rPr lang="ru-RU" sz="2400" b="1" dirty="0" smtClean="0">
                <a:ln w="9525">
                  <a:solidFill>
                    <a:schemeClr val="bg1"/>
                  </a:solidFill>
                </a:ln>
                <a:cs typeface="Arial" pitchFamily="34" charset="0"/>
              </a:rPr>
              <a:t>Д.И. Менделеев показал, что только при комплексном использовании различных удобрений, учёте состава почвы и орошении засушливых земель можно добиться высоких урожаев сельскохозяйственных культур</a:t>
            </a:r>
          </a:p>
        </p:txBody>
      </p:sp>
      <p:pic>
        <p:nvPicPr>
          <p:cNvPr id="1026" name="Picture 2" descr="D:\АНЯ ЛОПИНА\менделеев\19348.jpg"/>
          <p:cNvPicPr>
            <a:picLocks noChangeAspect="1" noChangeArrowheads="1"/>
          </p:cNvPicPr>
          <p:nvPr/>
        </p:nvPicPr>
        <p:blipFill>
          <a:blip r:embed="rId2" cstate="print"/>
          <a:srcRect l="15464" r="7489"/>
          <a:stretch>
            <a:fillRect/>
          </a:stretch>
        </p:blipFill>
        <p:spPr bwMode="auto">
          <a:xfrm>
            <a:off x="179512" y="404664"/>
            <a:ext cx="4089952" cy="57606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:\Наука\8376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404663"/>
            <a:ext cx="3835007" cy="5944261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25000"/>
              </a:prstClr>
            </a:outerShdw>
          </a:effec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4283968" y="339621"/>
            <a:ext cx="4860032" cy="30839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</a:pPr>
            <a:r>
              <a:rPr lang="ru-RU" sz="2400" b="1" dirty="0" smtClean="0">
                <a:ln w="9525">
                  <a:solidFill>
                    <a:schemeClr val="bg1"/>
                  </a:solidFill>
                </a:ln>
                <a:cs typeface="Arial" pitchFamily="34" charset="0"/>
              </a:rPr>
              <a:t>Г1 </a:t>
            </a:r>
          </a:p>
          <a:p>
            <a:pPr>
              <a:lnSpc>
                <a:spcPct val="90000"/>
              </a:lnSpc>
            </a:pPr>
            <a:r>
              <a:rPr lang="ru-RU" sz="2400" b="1" dirty="0" smtClean="0">
                <a:ln w="9525">
                  <a:solidFill>
                    <a:schemeClr val="bg1"/>
                  </a:solidFill>
                </a:ln>
                <a:cs typeface="Arial" pitchFamily="34" charset="0"/>
              </a:rPr>
              <a:t>Т47 </a:t>
            </a:r>
          </a:p>
          <a:p>
            <a:pPr algn="ctr">
              <a:lnSpc>
                <a:spcPct val="90000"/>
              </a:lnSpc>
            </a:pPr>
            <a:r>
              <a:rPr lang="ru-RU" sz="2400" b="1" dirty="0" smtClean="0">
                <a:ln w="9525">
                  <a:solidFill>
                    <a:schemeClr val="bg1"/>
                  </a:solidFill>
                </a:ln>
                <a:cs typeface="Arial" pitchFamily="34" charset="0"/>
              </a:rPr>
              <a:t> Тищенко В. Е. </a:t>
            </a:r>
          </a:p>
          <a:p>
            <a:pPr algn="ctr">
              <a:lnSpc>
                <a:spcPct val="90000"/>
              </a:lnSpc>
            </a:pPr>
            <a:r>
              <a:rPr lang="ru-RU" sz="2400" b="1" dirty="0" smtClean="0">
                <a:ln w="9525">
                  <a:solidFill>
                    <a:schemeClr val="bg1"/>
                  </a:solidFill>
                </a:ln>
                <a:cs typeface="Arial" pitchFamily="34" charset="0"/>
              </a:rPr>
              <a:t>Дмитрий Иванович Менделеев, его жизнь и деятельность. Университетский период</a:t>
            </a:r>
          </a:p>
          <a:p>
            <a:pPr algn="ctr">
              <a:lnSpc>
                <a:spcPct val="90000"/>
              </a:lnSpc>
            </a:pPr>
            <a:r>
              <a:rPr lang="ru-RU" sz="2400" b="1" dirty="0" smtClean="0">
                <a:ln w="9525">
                  <a:solidFill>
                    <a:schemeClr val="bg1"/>
                  </a:solidFill>
                </a:ln>
                <a:cs typeface="Arial" pitchFamily="34" charset="0"/>
              </a:rPr>
              <a:t> (1861-1890) /В. Е. Тищенко,     </a:t>
            </a:r>
          </a:p>
          <a:p>
            <a:pPr algn="ctr">
              <a:lnSpc>
                <a:spcPct val="90000"/>
              </a:lnSpc>
            </a:pPr>
            <a:r>
              <a:rPr lang="ru-RU" sz="2400" b="1" dirty="0" smtClean="0">
                <a:ln w="9525">
                  <a:solidFill>
                    <a:schemeClr val="bg1"/>
                  </a:solidFill>
                </a:ln>
                <a:cs typeface="Arial" pitchFamily="34" charset="0"/>
              </a:rPr>
              <a:t>  М. Н. </a:t>
            </a:r>
            <a:r>
              <a:rPr lang="ru-RU" sz="2400" b="1" dirty="0" err="1" smtClean="0">
                <a:ln w="9525">
                  <a:solidFill>
                    <a:schemeClr val="bg1"/>
                  </a:solidFill>
                </a:ln>
                <a:cs typeface="Arial" pitchFamily="34" charset="0"/>
              </a:rPr>
              <a:t>Младенцов</a:t>
            </a:r>
            <a:r>
              <a:rPr lang="ru-RU" sz="2400" b="1" dirty="0" smtClean="0">
                <a:ln w="9525">
                  <a:solidFill>
                    <a:schemeClr val="bg1"/>
                  </a:solidFill>
                </a:ln>
                <a:cs typeface="Arial" pitchFamily="34" charset="0"/>
              </a:rPr>
              <a:t>. - М. : Наука, 1993. - 426 с.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355976" y="3573016"/>
            <a:ext cx="4283968" cy="24191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ln w="9525">
                  <a:solidFill>
                    <a:schemeClr val="bg1"/>
                  </a:solidFill>
                </a:ln>
                <a:cs typeface="Arial" pitchFamily="34" charset="0"/>
              </a:rPr>
              <a:t>Единственная в своем роде документальная биография Д.И.Менделеева, </a:t>
            </a:r>
          </a:p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ln w="9525">
                  <a:solidFill>
                    <a:schemeClr val="bg1"/>
                  </a:solidFill>
                </a:ln>
                <a:cs typeface="Arial" pitchFamily="34" charset="0"/>
              </a:rPr>
              <a:t>дающая богатый фактический материал, </a:t>
            </a:r>
          </a:p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ln w="9525">
                  <a:solidFill>
                    <a:schemeClr val="bg1"/>
                  </a:solidFill>
                </a:ln>
                <a:cs typeface="Arial" pitchFamily="34" charset="0"/>
              </a:rPr>
              <a:t>способствующий воссозданию живого облика ученого</a:t>
            </a:r>
            <a:endParaRPr lang="ru-RU" sz="2400" b="1" dirty="0">
              <a:ln w="9525">
                <a:solidFill>
                  <a:schemeClr val="bg1"/>
                </a:solidFill>
              </a:ln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Большой привязной аэростат А"/>
          <p:cNvPicPr>
            <a:picLocks noChangeAspect="1" noChangeArrowheads="1"/>
          </p:cNvPicPr>
          <p:nvPr/>
        </p:nvPicPr>
        <p:blipFill>
          <a:blip r:embed="rId2" cstate="print"/>
          <a:srcRect l="1440" t="8000" r="3067" b="1198"/>
          <a:stretch>
            <a:fillRect/>
          </a:stretch>
        </p:blipFill>
        <p:spPr bwMode="auto">
          <a:xfrm>
            <a:off x="179512" y="1124744"/>
            <a:ext cx="4773051" cy="41764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5076056" y="980728"/>
            <a:ext cx="4067944" cy="44135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400" b="1" dirty="0" smtClean="0">
                <a:ln w="9525">
                  <a:solidFill>
                    <a:schemeClr val="bg1"/>
                  </a:solidFill>
                </a:ln>
                <a:cs typeface="Arial" pitchFamily="34" charset="0"/>
              </a:rPr>
              <a:t>В 1875 году </a:t>
            </a:r>
          </a:p>
          <a:p>
            <a:pPr algn="ctr">
              <a:lnSpc>
                <a:spcPct val="90000"/>
              </a:lnSpc>
            </a:pPr>
            <a:r>
              <a:rPr lang="ru-RU" sz="2400" b="1" dirty="0" smtClean="0">
                <a:ln w="9525">
                  <a:solidFill>
                    <a:schemeClr val="bg1"/>
                  </a:solidFill>
                </a:ln>
                <a:cs typeface="Arial" pitchFamily="34" charset="0"/>
              </a:rPr>
              <a:t>Менделеев разработал проект стратостата объёмом около 3600 м³ </a:t>
            </a:r>
          </a:p>
          <a:p>
            <a:pPr algn="ctr">
              <a:lnSpc>
                <a:spcPct val="90000"/>
              </a:lnSpc>
            </a:pPr>
            <a:r>
              <a:rPr lang="ru-RU" sz="2400" b="1" dirty="0" smtClean="0">
                <a:ln w="9525">
                  <a:solidFill>
                    <a:schemeClr val="bg1"/>
                  </a:solidFill>
                </a:ln>
                <a:cs typeface="Arial" pitchFamily="34" charset="0"/>
              </a:rPr>
              <a:t>с герметической гондолой. Первый такой полёт в стратосферу осуществлён был О. Пикаром только в 1924 году. </a:t>
            </a:r>
          </a:p>
          <a:p>
            <a:pPr algn="ctr">
              <a:lnSpc>
                <a:spcPct val="90000"/>
              </a:lnSpc>
            </a:pPr>
            <a:r>
              <a:rPr lang="ru-RU" sz="2400" b="1" dirty="0" smtClean="0">
                <a:ln w="9525">
                  <a:solidFill>
                    <a:schemeClr val="bg1"/>
                  </a:solidFill>
                </a:ln>
                <a:cs typeface="Arial" pitchFamily="34" charset="0"/>
              </a:rPr>
              <a:t>Д. И. Менделеев также спроектировал управляемый аэростат с двигателями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821055" y="138698"/>
            <a:ext cx="5501891" cy="553998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ctr"/>
            <a:r>
              <a:rPr lang="ru-RU" sz="3000" b="1" spc="-150" dirty="0" smtClean="0">
                <a:ln w="3175"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</a:rPr>
              <a:t>Работы в области воздухоплавания</a:t>
            </a:r>
            <a:endParaRPr lang="ru-RU" sz="3000" b="1" spc="-150" dirty="0">
              <a:ln w="3175">
                <a:solidFill>
                  <a:schemeClr val="tx1"/>
                </a:solidFill>
              </a:ln>
              <a:gradFill flip="none" rotWithShape="1">
                <a:gsLst>
                  <a:gs pos="0">
                    <a:srgbClr val="FF0000">
                      <a:shade val="30000"/>
                      <a:satMod val="115000"/>
                    </a:srgbClr>
                  </a:gs>
                  <a:gs pos="50000">
                    <a:srgbClr val="FF0000">
                      <a:shade val="67500"/>
                      <a:satMod val="115000"/>
                    </a:srgbClr>
                  </a:gs>
                  <a:gs pos="100000">
                    <a:srgbClr val="FF0000">
                      <a:shade val="100000"/>
                      <a:satMod val="115000"/>
                    </a:srgbClr>
                  </a:gs>
                </a:gsLst>
                <a:lin ang="2700000" scaled="1"/>
                <a:tileRect/>
              </a:gradFill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4437112"/>
            <a:ext cx="9144000" cy="24191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273600" algn="ctr">
              <a:lnSpc>
                <a:spcPct val="90000"/>
              </a:lnSpc>
            </a:pPr>
            <a:r>
              <a:rPr lang="ru-RU" sz="2400" b="1" dirty="0" smtClean="0">
                <a:ln w="9525">
                  <a:solidFill>
                    <a:schemeClr val="bg1"/>
                  </a:solidFill>
                </a:ln>
                <a:cs typeface="Arial" pitchFamily="34" charset="0"/>
              </a:rPr>
              <a:t>1878 г. – Д.И. Менделеев публикует работу: </a:t>
            </a:r>
          </a:p>
          <a:p>
            <a:pPr indent="-273600" algn="ctr">
              <a:lnSpc>
                <a:spcPct val="90000"/>
              </a:lnSpc>
            </a:pPr>
            <a:r>
              <a:rPr lang="ru-RU" sz="2400" b="1" dirty="0" smtClean="0">
                <a:ln w="9525">
                  <a:solidFill>
                    <a:schemeClr val="bg1"/>
                  </a:solidFill>
                </a:ln>
                <a:cs typeface="Arial" pitchFamily="34" charset="0"/>
              </a:rPr>
              <a:t>«О сопротивлении жидких и газовых сред».</a:t>
            </a:r>
          </a:p>
          <a:p>
            <a:pPr indent="-273600" algn="ctr">
              <a:lnSpc>
                <a:spcPct val="90000"/>
              </a:lnSpc>
            </a:pPr>
            <a:r>
              <a:rPr lang="ru-RU" sz="2400" b="1" dirty="0" smtClean="0">
                <a:ln w="9525">
                  <a:solidFill>
                    <a:schemeClr val="bg1"/>
                  </a:solidFill>
                </a:ln>
                <a:cs typeface="Arial" pitchFamily="34" charset="0"/>
              </a:rPr>
              <a:t>Н.Е. Жуковский выделил эту работу как капитальное руководство при изучении кораблестроения, воздухоплавания и баллистики.</a:t>
            </a:r>
          </a:p>
          <a:p>
            <a:pPr indent="-273600" algn="ctr">
              <a:lnSpc>
                <a:spcPct val="90000"/>
              </a:lnSpc>
            </a:pPr>
            <a:r>
              <a:rPr lang="ru-RU" sz="2400" b="1" dirty="0" smtClean="0">
                <a:ln w="9525">
                  <a:solidFill>
                    <a:schemeClr val="bg1"/>
                  </a:solidFill>
                </a:ln>
                <a:cs typeface="Arial" pitchFamily="34" charset="0"/>
              </a:rPr>
              <a:t>1887 г. Воздушный шар «Русский», на котором Д.И. Менделеев совершил полет для наблюдения солнечного затмения и проведения метеорологических замеров</a:t>
            </a:r>
            <a:endParaRPr lang="ru-RU" sz="2400" b="1" dirty="0">
              <a:ln w="9525">
                <a:solidFill>
                  <a:schemeClr val="bg1"/>
                </a:solidFill>
              </a:ln>
              <a:cs typeface="Arial" pitchFamily="34" charset="0"/>
            </a:endParaRPr>
          </a:p>
        </p:txBody>
      </p:sp>
      <p:pic>
        <p:nvPicPr>
          <p:cNvPr id="6" name="Рисунок 2" descr="Воздушный шар.jpg"/>
          <p:cNvPicPr>
            <a:picLocks noChangeAspect="1"/>
          </p:cNvPicPr>
          <p:nvPr/>
        </p:nvPicPr>
        <p:blipFill>
          <a:blip r:embed="rId2" cstate="print">
            <a:grayscl/>
          </a:blip>
          <a:srcRect/>
          <a:stretch>
            <a:fillRect/>
          </a:stretch>
        </p:blipFill>
        <p:spPr bwMode="auto">
          <a:xfrm>
            <a:off x="1538790" y="188640"/>
            <a:ext cx="6066420" cy="39884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Rot="1" noChangeArrowheads="1"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pPr marR="0" lvl="0" indent="0" algn="ctr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000" b="1" spc="-150" dirty="0" smtClean="0">
                <a:ln w="3175"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</a:rPr>
              <a:t>Уход из университета</a:t>
            </a:r>
            <a:endParaRPr lang="ru-RU" sz="3000" b="1" spc="-150" dirty="0">
              <a:ln w="3175">
                <a:solidFill>
                  <a:schemeClr val="tx1"/>
                </a:solidFill>
              </a:ln>
              <a:gradFill flip="none" rotWithShape="1">
                <a:gsLst>
                  <a:gs pos="0">
                    <a:srgbClr val="FF0000">
                      <a:shade val="30000"/>
                      <a:satMod val="115000"/>
                    </a:srgbClr>
                  </a:gs>
                  <a:gs pos="50000">
                    <a:srgbClr val="FF0000">
                      <a:shade val="67500"/>
                      <a:satMod val="115000"/>
                    </a:srgbClr>
                  </a:gs>
                  <a:gs pos="100000">
                    <a:srgbClr val="FF0000">
                      <a:shade val="100000"/>
                      <a:satMod val="115000"/>
                    </a:srgbClr>
                  </a:gs>
                </a:gsLst>
                <a:lin ang="2700000" scaled="1"/>
                <a:tileRect/>
              </a:gra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1388442"/>
            <a:ext cx="9144000" cy="40811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400" b="1" dirty="0" smtClean="0">
                <a:ln w="9525">
                  <a:solidFill>
                    <a:schemeClr val="bg1"/>
                  </a:solidFill>
                </a:ln>
                <a:cs typeface="Arial" pitchFamily="34" charset="0"/>
              </a:rPr>
              <a:t>В 1890 г. Менделеев покинул Петербургский университет при следующих обстоятельствах:</a:t>
            </a:r>
          </a:p>
          <a:p>
            <a:pPr algn="ctr">
              <a:lnSpc>
                <a:spcPct val="90000"/>
              </a:lnSpc>
            </a:pPr>
            <a:r>
              <a:rPr lang="ru-RU" sz="2400" b="1" dirty="0" smtClean="0">
                <a:ln w="9525">
                  <a:solidFill>
                    <a:schemeClr val="bg1"/>
                  </a:solidFill>
                </a:ln>
                <a:cs typeface="Arial" pitchFamily="34" charset="0"/>
              </a:rPr>
              <a:t>весенние студенческие беспорядки привели к выработке на студенческих сходках петиции на имя министра народного просвещения, в которой содержались исключительно пожелания академического характера.</a:t>
            </a:r>
          </a:p>
          <a:p>
            <a:pPr algn="ctr">
              <a:lnSpc>
                <a:spcPct val="90000"/>
              </a:lnSpc>
            </a:pPr>
            <a:r>
              <a:rPr lang="ru-RU" sz="2400" b="1" dirty="0" smtClean="0">
                <a:ln w="9525">
                  <a:solidFill>
                    <a:schemeClr val="bg1"/>
                  </a:solidFill>
                </a:ln>
                <a:cs typeface="Arial" pitchFamily="34" charset="0"/>
              </a:rPr>
              <a:t>По просьбе студентов Менделеев согласился передать эту петицию министру, взяв раньше с них слово приостановить беспорядки. Бестактный ответ министра (графа </a:t>
            </a:r>
            <a:r>
              <a:rPr lang="ru-RU" sz="2400" b="1" dirty="0" err="1" smtClean="0">
                <a:ln w="9525">
                  <a:solidFill>
                    <a:schemeClr val="bg1"/>
                  </a:solidFill>
                </a:ln>
                <a:cs typeface="Arial" pitchFamily="34" charset="0"/>
              </a:rPr>
              <a:t>Делянова</a:t>
            </a:r>
            <a:r>
              <a:rPr lang="ru-RU" sz="2400" b="1" dirty="0" smtClean="0">
                <a:ln w="9525">
                  <a:solidFill>
                    <a:schemeClr val="bg1"/>
                  </a:solidFill>
                </a:ln>
                <a:cs typeface="Arial" pitchFamily="34" charset="0"/>
              </a:rPr>
              <a:t> ), отказавшегося рассмотреть петицию, и возобновившиеся после того беспорядки заставили Менделеева подать прошение об отставке</a:t>
            </a:r>
            <a:endParaRPr lang="ru-RU" sz="2400" b="1" dirty="0">
              <a:ln w="9525">
                <a:solidFill>
                  <a:schemeClr val="bg1"/>
                </a:solidFill>
              </a:ln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83968" y="898608"/>
            <a:ext cx="4788024" cy="54107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400" b="1" dirty="0" smtClean="0">
                <a:ln w="9525">
                  <a:solidFill>
                    <a:schemeClr val="bg1"/>
                  </a:solidFill>
                </a:ln>
                <a:cs typeface="Arial" pitchFamily="34" charset="0"/>
              </a:rPr>
              <a:t>Почти насильно оторванный от науки, Менделеев посвящает все свои силы практическим задачам. При его деятельном участии, в 1890 г. создается проект нового таможенного тарифа, в котором последовательно проводится покровительственная система.</a:t>
            </a:r>
          </a:p>
          <a:p>
            <a:pPr algn="ctr">
              <a:lnSpc>
                <a:spcPct val="90000"/>
              </a:lnSpc>
            </a:pPr>
            <a:r>
              <a:rPr lang="ru-RU" sz="2400" b="1" dirty="0" smtClean="0">
                <a:ln w="9525">
                  <a:solidFill>
                    <a:schemeClr val="bg1"/>
                  </a:solidFill>
                </a:ln>
                <a:cs typeface="Arial" pitchFamily="34" charset="0"/>
              </a:rPr>
              <a:t>В 1891 г. выходит в свет замечательная книга: «Толковый тариф», представляющая комментарий к этому проекту и вместе с тем глубоко продуманный обзор нашей промышленности, с указанием на ее нужды и будущие перспективы</a:t>
            </a:r>
            <a:endParaRPr lang="ru-RU" dirty="0"/>
          </a:p>
        </p:txBody>
      </p:sp>
      <p:sp>
        <p:nvSpPr>
          <p:cNvPr id="3" name="Rectangle 2"/>
          <p:cNvSpPr txBox="1">
            <a:spLocks noRot="1" noChangeArrowheads="1"/>
          </p:cNvSpPr>
          <p:nvPr/>
        </p:nvSpPr>
        <p:spPr>
          <a:xfrm>
            <a:off x="0" y="0"/>
            <a:ext cx="9144000" cy="692696"/>
          </a:xfrm>
          <a:prstGeom prst="rect">
            <a:avLst/>
          </a:prstGeom>
        </p:spPr>
        <p:txBody>
          <a:bodyPr/>
          <a:lstStyle/>
          <a:p>
            <a:pPr algn="ctr">
              <a:spcBef>
                <a:spcPct val="0"/>
              </a:spcBef>
            </a:pPr>
            <a:r>
              <a:rPr lang="ru-RU" sz="3000" b="1" spc="-150" dirty="0" smtClean="0">
                <a:ln w="3175"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</a:rPr>
              <a:t>Труд</a:t>
            </a:r>
            <a:endParaRPr lang="ru-RU" sz="3000" b="1" spc="-150" dirty="0">
              <a:ln w="3175">
                <a:solidFill>
                  <a:schemeClr val="tx1"/>
                </a:solidFill>
              </a:ln>
              <a:gradFill flip="none" rotWithShape="1">
                <a:gsLst>
                  <a:gs pos="0">
                    <a:srgbClr val="FF0000">
                      <a:shade val="30000"/>
                      <a:satMod val="115000"/>
                    </a:srgbClr>
                  </a:gs>
                  <a:gs pos="50000">
                    <a:srgbClr val="FF0000">
                      <a:shade val="67500"/>
                      <a:satMod val="115000"/>
                    </a:srgbClr>
                  </a:gs>
                  <a:gs pos="100000">
                    <a:srgbClr val="FF0000">
                      <a:shade val="100000"/>
                      <a:satMod val="115000"/>
                    </a:srgbClr>
                  </a:gs>
                </a:gsLst>
                <a:lin ang="2700000" scaled="1"/>
                <a:tileRect/>
              </a:gradFill>
            </a:endParaRPr>
          </a:p>
        </p:txBody>
      </p:sp>
      <p:pic>
        <p:nvPicPr>
          <p:cNvPr id="9220" name="Picture 4" descr="Похожее изображение"/>
          <p:cNvPicPr>
            <a:picLocks noChangeAspect="1" noChangeArrowheads="1"/>
          </p:cNvPicPr>
          <p:nvPr/>
        </p:nvPicPr>
        <p:blipFill>
          <a:blip r:embed="rId2" cstate="print"/>
          <a:srcRect t="3300" b="6880"/>
          <a:stretch>
            <a:fillRect/>
          </a:stretch>
        </p:blipFill>
        <p:spPr bwMode="auto">
          <a:xfrm>
            <a:off x="179512" y="620688"/>
            <a:ext cx="3960440" cy="59406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Rot="1" noChangeArrowheads="1"/>
          </p:cNvSpPr>
          <p:nvPr/>
        </p:nvSpPr>
        <p:spPr>
          <a:xfrm>
            <a:off x="0" y="0"/>
            <a:ext cx="9144000" cy="634082"/>
          </a:xfrm>
          <a:prstGeom prst="rect">
            <a:avLst/>
          </a:prstGeom>
        </p:spPr>
        <p:txBody>
          <a:bodyPr/>
          <a:lstStyle/>
          <a:p>
            <a:pPr marR="0" lvl="0" indent="0" algn="ctr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000" b="1" spc="-150" dirty="0" smtClean="0">
                <a:ln w="3175"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</a:rPr>
              <a:t>Новый этап жизни</a:t>
            </a:r>
            <a:endParaRPr lang="ru-RU" sz="3000" b="1" spc="-150" dirty="0">
              <a:ln w="3175">
                <a:solidFill>
                  <a:schemeClr val="tx1"/>
                </a:solidFill>
              </a:ln>
              <a:gradFill flip="none" rotWithShape="1">
                <a:gsLst>
                  <a:gs pos="0">
                    <a:srgbClr val="FF0000">
                      <a:shade val="30000"/>
                      <a:satMod val="115000"/>
                    </a:srgbClr>
                  </a:gs>
                  <a:gs pos="50000">
                    <a:srgbClr val="FF0000">
                      <a:shade val="67500"/>
                      <a:satMod val="115000"/>
                    </a:srgbClr>
                  </a:gs>
                  <a:gs pos="100000">
                    <a:srgbClr val="FF0000">
                      <a:shade val="100000"/>
                      <a:satMod val="115000"/>
                    </a:srgbClr>
                  </a:gs>
                </a:gsLst>
                <a:lin ang="2700000" scaled="1"/>
                <a:tileRect/>
              </a:gra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5589240"/>
            <a:ext cx="9144000" cy="108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400" b="1" dirty="0" smtClean="0">
                <a:ln w="9525">
                  <a:solidFill>
                    <a:schemeClr val="bg1"/>
                  </a:solidFill>
                </a:ln>
                <a:cs typeface="Arial" pitchFamily="34" charset="0"/>
              </a:rPr>
              <a:t>В 1893 г. Менделеев был назначен управляющим только что преобразованной по его же указаниям «Главной Палаты мер и весов» и на этом посту оставался до конца своей жизни</a:t>
            </a:r>
            <a:endParaRPr lang="ru-RU" sz="2400" b="1" dirty="0">
              <a:ln w="9525">
                <a:solidFill>
                  <a:schemeClr val="bg1"/>
                </a:solidFill>
              </a:ln>
              <a:cs typeface="Arial" pitchFamily="34" charset="0"/>
            </a:endParaRPr>
          </a:p>
        </p:txBody>
      </p:sp>
      <p:pic>
        <p:nvPicPr>
          <p:cNvPr id="9218" name="Picture 2" descr="http://900igr.net/up/datas/167159/015.jpg"/>
          <p:cNvPicPr>
            <a:picLocks noChangeAspect="1" noChangeArrowheads="1"/>
          </p:cNvPicPr>
          <p:nvPr/>
        </p:nvPicPr>
        <p:blipFill>
          <a:blip r:embed="rId2" cstate="print"/>
          <a:srcRect l="64574" t="4586" b="22076"/>
          <a:stretch>
            <a:fillRect/>
          </a:stretch>
        </p:blipFill>
        <p:spPr bwMode="auto">
          <a:xfrm>
            <a:off x="251520" y="620688"/>
            <a:ext cx="3096344" cy="48074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220" name="Picture 4" descr="http://p1.citywalls.ru/photo_293-300545.jpg?mt=150729837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35896" y="764704"/>
            <a:ext cx="5231680" cy="360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139952" y="1048433"/>
            <a:ext cx="5004048" cy="374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400" b="1" i="1" spc="300" dirty="0" smtClean="0">
                <a:ln w="9525">
                  <a:solidFill>
                    <a:schemeClr val="bg1"/>
                  </a:solidFill>
                </a:ln>
                <a:latin typeface="+mj-lt"/>
                <a:cs typeface="Arial" pitchFamily="34" charset="0"/>
              </a:rPr>
              <a:t>«… основную задачу Палаты мер и весов должно составлять точное объединение мер, применяемых в торговле и промышленности Империи, и укрепление во всем мире доверия к постановке метрологических задач России»</a:t>
            </a:r>
          </a:p>
          <a:p>
            <a:pPr algn="r">
              <a:lnSpc>
                <a:spcPct val="90000"/>
              </a:lnSpc>
            </a:pPr>
            <a:r>
              <a:rPr lang="ru-RU" sz="2400" b="1" i="1" spc="300" dirty="0" smtClean="0">
                <a:ln w="9525">
                  <a:solidFill>
                    <a:schemeClr val="bg1"/>
                  </a:solidFill>
                </a:ln>
                <a:latin typeface="+mj-lt"/>
                <a:cs typeface="Arial" pitchFamily="34" charset="0"/>
              </a:rPr>
              <a:t>Д.И. Менделеев</a:t>
            </a:r>
          </a:p>
        </p:txBody>
      </p:sp>
      <p:pic>
        <p:nvPicPr>
          <p:cNvPr id="4" name="Picture 4" descr="C:\Documents and Settings\Katya\My Documents\Катины документы\Былой Петербург\ПГУПС\менделеев\6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60648"/>
            <a:ext cx="3816424" cy="61428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 descr="C:\Documents and Settings\krisanova_tn\Мои документы\Мои рисунки\ControlCenter3\скан менделеев\CCF06022019_00011.jpg"/>
          <p:cNvPicPr>
            <a:picLocks noChangeAspect="1" noChangeArrowheads="1"/>
          </p:cNvPicPr>
          <p:nvPr/>
        </p:nvPicPr>
        <p:blipFill>
          <a:blip r:embed="rId2" cstate="print"/>
          <a:srcRect l="1362" t="7547" r="6053" b="5660"/>
          <a:stretch>
            <a:fillRect/>
          </a:stretch>
        </p:blipFill>
        <p:spPr bwMode="auto">
          <a:xfrm>
            <a:off x="232736" y="404665"/>
            <a:ext cx="3619184" cy="24482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9875" name="Picture 3" descr="C:\Documents and Settings\krisanova_tn\Мои документы\Мои рисунки\ControlCenter3\скан менделеев\CCF06022019_00012.jpg"/>
          <p:cNvPicPr>
            <a:picLocks noChangeAspect="1" noChangeArrowheads="1"/>
          </p:cNvPicPr>
          <p:nvPr/>
        </p:nvPicPr>
        <p:blipFill>
          <a:blip r:embed="rId3" cstate="print"/>
          <a:srcRect t="7216" b="14954"/>
          <a:stretch>
            <a:fillRect/>
          </a:stretch>
        </p:blipFill>
        <p:spPr bwMode="auto">
          <a:xfrm>
            <a:off x="107504" y="1984697"/>
            <a:ext cx="4076471" cy="43966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9876" name="Rectangle 4"/>
          <p:cNvSpPr>
            <a:spLocks noChangeArrowheads="1"/>
          </p:cNvSpPr>
          <p:nvPr/>
        </p:nvSpPr>
        <p:spPr bwMode="auto">
          <a:xfrm>
            <a:off x="4355976" y="243924"/>
            <a:ext cx="4788024" cy="6407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416425" algn="l"/>
              </a:tabLst>
            </a:pPr>
            <a:r>
              <a:rPr lang="ru-RU" sz="2400" b="1" dirty="0" smtClean="0">
                <a:ln w="9525">
                  <a:solidFill>
                    <a:schemeClr val="bg1"/>
                  </a:solidFill>
                </a:ln>
                <a:cs typeface="Arial" pitchFamily="34" charset="0"/>
              </a:rPr>
              <a:t>Кудряшов К.</a:t>
            </a:r>
          </a:p>
          <a:p>
            <a:pPr marR="0" lvl="0"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416425" algn="l"/>
              </a:tabLst>
            </a:pPr>
            <a:r>
              <a:rPr lang="ru-RU" sz="2400" b="1" dirty="0" smtClean="0">
                <a:ln w="9525">
                  <a:solidFill>
                    <a:schemeClr val="bg1"/>
                  </a:solidFill>
                </a:ln>
                <a:cs typeface="Arial" pitchFamily="34" charset="0"/>
              </a:rPr>
              <a:t>Химик и хулиган//АиФ.-2014.-№7.- с.12</a:t>
            </a:r>
          </a:p>
          <a:p>
            <a:pPr marR="0" lvl="0"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416425" algn="l"/>
              </a:tabLst>
            </a:pPr>
            <a:endParaRPr lang="ru-RU" sz="2400" b="1" dirty="0" smtClean="0">
              <a:ln w="9525">
                <a:solidFill>
                  <a:schemeClr val="bg1"/>
                </a:solidFill>
              </a:ln>
              <a:cs typeface="Arial" pitchFamily="34" charset="0"/>
            </a:endParaRPr>
          </a:p>
          <a:p>
            <a:pPr marR="0" lvl="0"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416425" algn="l"/>
              </a:tabLst>
            </a:pPr>
            <a:r>
              <a:rPr lang="ru-RU" sz="2400" b="1" dirty="0" smtClean="0">
                <a:ln w="9525">
                  <a:solidFill>
                    <a:schemeClr val="bg1"/>
                  </a:solidFill>
                </a:ln>
                <a:cs typeface="Arial" pitchFamily="34" charset="0"/>
              </a:rPr>
              <a:t>«Фундаментальный закон мироздания», </a:t>
            </a:r>
          </a:p>
          <a:p>
            <a:pPr marR="0" lvl="0"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416425" algn="l"/>
              </a:tabLst>
            </a:pPr>
            <a:r>
              <a:rPr lang="ru-RU" sz="2400" b="1" dirty="0" smtClean="0">
                <a:ln w="9525">
                  <a:solidFill>
                    <a:schemeClr val="bg1"/>
                  </a:solidFill>
                </a:ln>
                <a:cs typeface="Arial" pitchFamily="34" charset="0"/>
              </a:rPr>
              <a:t>открытый великим русским учёным Дмитрием Менделеевым, есть не что иное, как одноимённый периодический закон химических элементов. Сейчас всё больше голосов звучит в пользу того, что «фундаментальным» да и попросту «главным» результатом его жизни является открытие «оптимальных вкусовых качеств смеси 60% воды и 40% этилового спирта»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Rot="1" noChangeArrowheads="1"/>
          </p:cNvSpPr>
          <p:nvPr/>
        </p:nvSpPr>
        <p:spPr>
          <a:xfrm>
            <a:off x="457200" y="53752"/>
            <a:ext cx="8229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000" b="1" spc="-150" dirty="0" smtClean="0">
                <a:ln w="3175"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</a:rPr>
              <a:t>«Всемирная известность»</a:t>
            </a:r>
            <a:endParaRPr lang="ru-RU" sz="3000" b="1" spc="-150" dirty="0">
              <a:ln w="3175">
                <a:solidFill>
                  <a:schemeClr val="tx1"/>
                </a:solidFill>
              </a:ln>
              <a:gradFill flip="none" rotWithShape="1">
                <a:gsLst>
                  <a:gs pos="0">
                    <a:srgbClr val="FF0000">
                      <a:shade val="30000"/>
                      <a:satMod val="115000"/>
                    </a:srgbClr>
                  </a:gs>
                  <a:gs pos="50000">
                    <a:srgbClr val="FF0000">
                      <a:shade val="67500"/>
                      <a:satMod val="115000"/>
                    </a:srgbClr>
                  </a:gs>
                  <a:gs pos="100000">
                    <a:srgbClr val="FF0000">
                      <a:shade val="100000"/>
                      <a:satMod val="115000"/>
                    </a:srgbClr>
                  </a:gs>
                </a:gsLst>
                <a:lin ang="2700000" scaled="1"/>
                <a:tileRect/>
              </a:gra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572000" y="908720"/>
            <a:ext cx="4572000" cy="57431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400" b="1" dirty="0" smtClean="0">
                <a:ln w="9525">
                  <a:solidFill>
                    <a:schemeClr val="bg1"/>
                  </a:solidFill>
                </a:ln>
                <a:cs typeface="Arial" pitchFamily="34" charset="0"/>
              </a:rPr>
              <a:t>Всемирную известность и громкую славу составило ему открытие периодического закона.</a:t>
            </a:r>
          </a:p>
          <a:p>
            <a:pPr algn="ctr">
              <a:lnSpc>
                <a:spcPct val="90000"/>
              </a:lnSpc>
            </a:pPr>
            <a:r>
              <a:rPr lang="ru-RU" sz="2400" b="1" dirty="0" smtClean="0">
                <a:ln w="9525">
                  <a:solidFill>
                    <a:schemeClr val="bg1"/>
                  </a:solidFill>
                </a:ln>
                <a:cs typeface="Arial" pitchFamily="34" charset="0"/>
              </a:rPr>
              <a:t>В этом открытии ему принадлежит главная и совершенно исключительная заслуга.</a:t>
            </a:r>
          </a:p>
          <a:p>
            <a:pPr algn="ctr">
              <a:lnSpc>
                <a:spcPct val="90000"/>
              </a:lnSpc>
            </a:pPr>
            <a:r>
              <a:rPr lang="ru-RU" sz="2400" b="1" dirty="0" smtClean="0">
                <a:ln w="9525">
                  <a:solidFill>
                    <a:schemeClr val="bg1"/>
                  </a:solidFill>
                </a:ln>
                <a:cs typeface="Arial" pitchFamily="34" charset="0"/>
              </a:rPr>
              <a:t>Работы его предшественников, </a:t>
            </a:r>
            <a:r>
              <a:rPr lang="ru-RU" sz="2400" b="1" dirty="0" err="1" smtClean="0">
                <a:ln w="9525">
                  <a:solidFill>
                    <a:schemeClr val="bg1"/>
                  </a:solidFill>
                </a:ln>
                <a:cs typeface="Arial" pitchFamily="34" charset="0"/>
              </a:rPr>
              <a:t>Ньюлэндса</a:t>
            </a:r>
            <a:r>
              <a:rPr lang="ru-RU" sz="2400" b="1" dirty="0" smtClean="0">
                <a:ln w="9525">
                  <a:solidFill>
                    <a:schemeClr val="bg1"/>
                  </a:solidFill>
                </a:ln>
                <a:cs typeface="Arial" pitchFamily="34" charset="0"/>
              </a:rPr>
              <a:t> и </a:t>
            </a:r>
            <a:r>
              <a:rPr lang="ru-RU" sz="2400" b="1" dirty="0" err="1" smtClean="0">
                <a:ln w="9525">
                  <a:solidFill>
                    <a:schemeClr val="bg1"/>
                  </a:solidFill>
                </a:ln>
                <a:cs typeface="Arial" pitchFamily="34" charset="0"/>
              </a:rPr>
              <a:t>Де-Шанкурнуа</a:t>
            </a:r>
            <a:r>
              <a:rPr lang="ru-RU" sz="2400" b="1" dirty="0" smtClean="0">
                <a:ln w="9525">
                  <a:solidFill>
                    <a:schemeClr val="bg1"/>
                  </a:solidFill>
                </a:ln>
                <a:cs typeface="Arial" pitchFamily="34" charset="0"/>
              </a:rPr>
              <a:t>, содержащие в себе, так сказать, рудимент периодического закона, были ему неизвестны; претензия же на приоритет Лот Мейера, на которого часто ссылаются, безусловно неосновательна</a:t>
            </a:r>
            <a:endParaRPr lang="ru-RU" sz="2400" b="1" dirty="0">
              <a:ln w="9525">
                <a:solidFill>
                  <a:schemeClr val="bg1"/>
                </a:solidFill>
              </a:ln>
              <a:cs typeface="Arial" pitchFamily="34" charset="0"/>
            </a:endParaRPr>
          </a:p>
        </p:txBody>
      </p:sp>
      <p:pic>
        <p:nvPicPr>
          <p:cNvPr id="3074" name="Picture 2" descr="D:\АНЯ ЛОПИНА\менделеев\hello_html_fc638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836712"/>
            <a:ext cx="4441272" cy="57606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Мария Дмитриевна Менделеева"/>
          <p:cNvPicPr>
            <a:picLocks noChangeAspect="1" noChangeArrowheads="1"/>
          </p:cNvPicPr>
          <p:nvPr/>
        </p:nvPicPr>
        <p:blipFill>
          <a:blip r:embed="rId2" cstate="print"/>
          <a:srcRect l="1799" t="1299" r="2866" b="1299"/>
          <a:stretch>
            <a:fillRect/>
          </a:stretch>
        </p:blipFill>
        <p:spPr bwMode="auto">
          <a:xfrm>
            <a:off x="107504" y="764704"/>
            <a:ext cx="3888432" cy="55024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0" y="66690"/>
            <a:ext cx="91440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000" b="1" spc="-150" dirty="0" smtClean="0">
                <a:ln w="3175"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</a:rPr>
              <a:t>Мать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032448" y="764704"/>
            <a:ext cx="5220072" cy="54107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400" b="1" dirty="0" smtClean="0">
                <a:ln w="9525">
                  <a:solidFill>
                    <a:schemeClr val="bg1"/>
                  </a:solidFill>
                </a:ln>
                <a:cs typeface="Arial" pitchFamily="34" charset="0"/>
              </a:rPr>
              <a:t>Мария Дмитриевна Менделеева. </a:t>
            </a:r>
          </a:p>
          <a:p>
            <a:pPr algn="ctr">
              <a:lnSpc>
                <a:spcPct val="90000"/>
              </a:lnSpc>
            </a:pPr>
            <a:r>
              <a:rPr lang="ru-RU" sz="2400" b="1" dirty="0" smtClean="0">
                <a:ln w="9525">
                  <a:solidFill>
                    <a:schemeClr val="bg1"/>
                  </a:solidFill>
                </a:ln>
                <a:cs typeface="Arial" pitchFamily="34" charset="0"/>
              </a:rPr>
              <a:t>Эта умная и энергичная женщина, сыграла особую роль в жизни семьи. Не имея никакого образования, она прошла самостоятельно курс гимназии со своими братьями.</a:t>
            </a:r>
          </a:p>
          <a:p>
            <a:pPr algn="ctr">
              <a:lnSpc>
                <a:spcPct val="90000"/>
              </a:lnSpc>
            </a:pPr>
            <a:r>
              <a:rPr lang="ru-RU" sz="2400" b="1" dirty="0" smtClean="0">
                <a:ln w="9525">
                  <a:solidFill>
                    <a:schemeClr val="bg1"/>
                  </a:solidFill>
                </a:ln>
                <a:cs typeface="Arial" pitchFamily="34" charset="0"/>
              </a:rPr>
              <a:t>Переехав в село Аремзянское, где находилась небольшая стекольная фабрика брата Марии Дмитриевны Василия Дмитриевича Корнильева, жившего в Москве, мать Дмитрия Менделеева получила право на управление фабрикой.</a:t>
            </a:r>
          </a:p>
          <a:p>
            <a:pPr algn="ctr">
              <a:lnSpc>
                <a:spcPct val="90000"/>
              </a:lnSpc>
            </a:pPr>
            <a:r>
              <a:rPr lang="ru-RU" sz="2400" b="1" dirty="0" smtClean="0">
                <a:ln w="9525">
                  <a:solidFill>
                    <a:schemeClr val="bg1"/>
                  </a:solidFill>
                </a:ln>
                <a:cs typeface="Arial" pitchFamily="34" charset="0"/>
              </a:rPr>
              <a:t>Она скончалась спустя </a:t>
            </a:r>
          </a:p>
          <a:p>
            <a:pPr algn="ctr">
              <a:lnSpc>
                <a:spcPct val="90000"/>
              </a:lnSpc>
            </a:pPr>
            <a:r>
              <a:rPr lang="ru-RU" sz="2400" b="1" dirty="0" smtClean="0">
                <a:ln w="9525">
                  <a:solidFill>
                    <a:schemeClr val="bg1"/>
                  </a:solidFill>
                </a:ln>
                <a:cs typeface="Arial" pitchFamily="34" charset="0"/>
              </a:rPr>
              <a:t>4 месяца после поступления Димы в институт</a:t>
            </a:r>
            <a:endParaRPr lang="ru-RU" b="1" dirty="0">
              <a:solidFill>
                <a:srgbClr val="3366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Rot="1" noChangeArrowheads="1"/>
          </p:cNvSpPr>
          <p:nvPr/>
        </p:nvSpPr>
        <p:spPr>
          <a:xfrm>
            <a:off x="457200" y="44624"/>
            <a:ext cx="8229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000" b="1" spc="-150" dirty="0" smtClean="0">
                <a:ln w="3175"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</a:rPr>
              <a:t>Попытки систематизации элементов до Менделеева</a:t>
            </a:r>
            <a:endParaRPr lang="ru-RU" sz="3000" b="1" spc="-150" dirty="0">
              <a:ln w="3175">
                <a:solidFill>
                  <a:schemeClr val="tx1"/>
                </a:solidFill>
              </a:ln>
              <a:gradFill flip="none" rotWithShape="1">
                <a:gsLst>
                  <a:gs pos="0">
                    <a:srgbClr val="FF0000">
                      <a:shade val="30000"/>
                      <a:satMod val="115000"/>
                    </a:srgbClr>
                  </a:gs>
                  <a:gs pos="50000">
                    <a:srgbClr val="FF0000">
                      <a:shade val="67500"/>
                      <a:satMod val="115000"/>
                    </a:srgbClr>
                  </a:gs>
                  <a:gs pos="100000">
                    <a:srgbClr val="FF0000">
                      <a:shade val="100000"/>
                      <a:satMod val="115000"/>
                    </a:srgbClr>
                  </a:gs>
                </a:gsLst>
                <a:lin ang="2700000" scaled="1"/>
                <a:tileRect/>
              </a:gra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5795855"/>
            <a:ext cx="9144000" cy="108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400" b="1" dirty="0" smtClean="0">
                <a:ln w="9525">
                  <a:solidFill>
                    <a:schemeClr val="bg1"/>
                  </a:solidFill>
                </a:ln>
                <a:cs typeface="Arial" pitchFamily="34" charset="0"/>
              </a:rPr>
              <a:t>Попытки классифицировать химические элементы были приняты  многими учёными, но ни одна из них не оправдала себя и не может сравниться с таблицей Дмитрия Ивановича</a:t>
            </a:r>
            <a:endParaRPr lang="ru-RU" sz="2400" b="1" dirty="0">
              <a:ln w="9525">
                <a:solidFill>
                  <a:schemeClr val="bg1"/>
                </a:solidFill>
              </a:ln>
              <a:cs typeface="Arial" pitchFamily="34" charset="0"/>
            </a:endParaRPr>
          </a:p>
        </p:txBody>
      </p:sp>
      <p:pic>
        <p:nvPicPr>
          <p:cNvPr id="6146" name="Picture 2" descr="Картинки по запросу периодическая система менделеев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69876" y="682992"/>
            <a:ext cx="6804248" cy="50502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Rot="1" noChangeArrowheads="1"/>
          </p:cNvSpPr>
          <p:nvPr/>
        </p:nvSpPr>
        <p:spPr>
          <a:xfrm>
            <a:off x="0" y="116632"/>
            <a:ext cx="9144000" cy="922114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000" b="1" spc="-150" dirty="0" smtClean="0">
                <a:ln w="3175"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</a:rPr>
              <a:t>Создание Менделеевым периодической системы элементов</a:t>
            </a:r>
            <a:endParaRPr lang="ru-RU" sz="3000" b="1" spc="-150" dirty="0">
              <a:ln w="3175">
                <a:solidFill>
                  <a:schemeClr val="tx1"/>
                </a:solidFill>
              </a:ln>
              <a:gradFill flip="none" rotWithShape="1">
                <a:gsLst>
                  <a:gs pos="0">
                    <a:srgbClr val="FF0000">
                      <a:shade val="30000"/>
                      <a:satMod val="115000"/>
                    </a:srgbClr>
                  </a:gs>
                  <a:gs pos="50000">
                    <a:srgbClr val="FF0000">
                      <a:shade val="67500"/>
                      <a:satMod val="115000"/>
                    </a:srgbClr>
                  </a:gs>
                  <a:gs pos="100000">
                    <a:srgbClr val="FF0000">
                      <a:shade val="100000"/>
                      <a:satMod val="115000"/>
                    </a:srgbClr>
                  </a:gs>
                </a:gsLst>
                <a:lin ang="2700000" scaled="1"/>
                <a:tileRect/>
              </a:gra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932040" y="1340768"/>
            <a:ext cx="4067944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400" b="1" dirty="0" smtClean="0">
                <a:ln w="9525">
                  <a:solidFill>
                    <a:schemeClr val="bg1"/>
                  </a:solidFill>
                </a:ln>
                <a:cs typeface="Arial" pitchFamily="34" charset="0"/>
              </a:rPr>
              <a:t>Менделееву было известно 63 элемента, и он начинает раскладывать свой «карточный пасьянс».</a:t>
            </a:r>
          </a:p>
          <a:p>
            <a:pPr algn="ctr">
              <a:lnSpc>
                <a:spcPct val="90000"/>
              </a:lnSpc>
            </a:pPr>
            <a:r>
              <a:rPr lang="ru-RU" sz="2400" b="1" dirty="0" smtClean="0">
                <a:ln w="9525">
                  <a:solidFill>
                    <a:schemeClr val="bg1"/>
                  </a:solidFill>
                </a:ln>
                <a:cs typeface="Arial" pitchFamily="34" charset="0"/>
              </a:rPr>
              <a:t>Он многократно переставляет карточки по отношению друг к другу, подбирает из них ряды сходных элементов.</a:t>
            </a:r>
          </a:p>
          <a:p>
            <a:pPr algn="ctr">
              <a:lnSpc>
                <a:spcPct val="90000"/>
              </a:lnSpc>
            </a:pPr>
            <a:r>
              <a:rPr lang="ru-RU" sz="2400" b="1" dirty="0" smtClean="0">
                <a:ln w="9525">
                  <a:solidFill>
                    <a:schemeClr val="bg1"/>
                  </a:solidFill>
                </a:ln>
                <a:cs typeface="Arial" pitchFamily="34" charset="0"/>
              </a:rPr>
              <a:t>Он обнаруживает, что распределение элементов по их атомной массе не только не противоречит их сходству, а, наоборот, прямо на него указывает</a:t>
            </a:r>
            <a:endParaRPr lang="ru-RU" sz="2400" b="1" dirty="0">
              <a:ln w="9525">
                <a:solidFill>
                  <a:schemeClr val="bg1"/>
                </a:solidFill>
              </a:ln>
              <a:cs typeface="Arial" pitchFamily="34" charset="0"/>
            </a:endParaRPr>
          </a:p>
        </p:txBody>
      </p:sp>
      <p:pic>
        <p:nvPicPr>
          <p:cNvPr id="5" name="Содержимое 3" descr="1969_3762.jpg"/>
          <p:cNvPicPr>
            <a:picLocks noChangeAspect="1"/>
          </p:cNvPicPr>
          <p:nvPr/>
        </p:nvPicPr>
        <p:blipFill>
          <a:blip r:embed="rId2" cstate="print"/>
          <a:srcRect l="1852" t="3936" r="1852" b="5242"/>
          <a:stretch>
            <a:fillRect/>
          </a:stretch>
        </p:blipFill>
        <p:spPr>
          <a:xfrm>
            <a:off x="251520" y="1196751"/>
            <a:ext cx="4320480" cy="54777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Содержимое 3" descr="img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1124744"/>
            <a:ext cx="4639872" cy="49685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3851920" y="332656"/>
            <a:ext cx="1603388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000" b="1" spc="-150" dirty="0" smtClean="0">
                <a:ln w="3175"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</a:rPr>
              <a:t>Периоды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652120" y="1973622"/>
            <a:ext cx="3131840" cy="27515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400" b="1" dirty="0" smtClean="0">
                <a:ln w="9525">
                  <a:solidFill>
                    <a:schemeClr val="bg1"/>
                  </a:solidFill>
                </a:ln>
                <a:cs typeface="Arial" pitchFamily="34" charset="0"/>
              </a:rPr>
              <a:t>1-ый, 2-ой и 3-ий периоды называют малыми.</a:t>
            </a:r>
          </a:p>
          <a:p>
            <a:pPr algn="ctr">
              <a:lnSpc>
                <a:spcPct val="90000"/>
              </a:lnSpc>
            </a:pPr>
            <a:r>
              <a:rPr lang="ru-RU" sz="2400" b="1" dirty="0" smtClean="0">
                <a:ln w="9525">
                  <a:solidFill>
                    <a:schemeClr val="bg1"/>
                  </a:solidFill>
                </a:ln>
                <a:cs typeface="Arial" pitchFamily="34" charset="0"/>
              </a:rPr>
              <a:t>4-ый, 5-ый, 6-ой и 7-ой периоды имеют по 18 и более элементов, их называют большими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652120" y="605470"/>
            <a:ext cx="3024336" cy="27515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400" b="1" dirty="0" smtClean="0">
                <a:ln w="9525">
                  <a:solidFill>
                    <a:schemeClr val="bg1"/>
                  </a:solidFill>
                </a:ln>
                <a:cs typeface="Arial" pitchFamily="34" charset="0"/>
              </a:rPr>
              <a:t>Вертикальные колонки Периодической системы называют группами. Каждую группу делят на две подгруппы – главную  и побочную</a:t>
            </a:r>
          </a:p>
        </p:txBody>
      </p:sp>
      <p:pic>
        <p:nvPicPr>
          <p:cNvPr id="3" name="Содержимое 3" descr="742374-b7bc89f789b3c0dc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116632"/>
            <a:ext cx="4608512" cy="36556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0" y="6100870"/>
            <a:ext cx="9144000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spc="-150" dirty="0" smtClean="0">
                <a:ln w="9525">
                  <a:solidFill>
                    <a:schemeClr val="bg1"/>
                  </a:solidFill>
                </a:ln>
                <a:cs typeface="Arial" pitchFamily="34" charset="0"/>
              </a:rPr>
              <a:t>Эти элементы следуют после лантана и актиния, принадлежат к </a:t>
            </a:r>
            <a:r>
              <a:rPr lang="en-US" sz="2400" b="1" spc="-150" dirty="0" smtClean="0">
                <a:ln w="9525">
                  <a:solidFill>
                    <a:schemeClr val="bg1"/>
                  </a:solidFill>
                </a:ln>
                <a:cs typeface="Arial" pitchFamily="34" charset="0"/>
              </a:rPr>
              <a:t>III</a:t>
            </a:r>
            <a:r>
              <a:rPr lang="ru-RU" sz="2400" b="1" spc="-150" dirty="0" smtClean="0">
                <a:ln w="9525">
                  <a:solidFill>
                    <a:schemeClr val="bg1"/>
                  </a:solidFill>
                </a:ln>
                <a:cs typeface="Arial" pitchFamily="34" charset="0"/>
              </a:rPr>
              <a:t> </a:t>
            </a:r>
            <a:r>
              <a:rPr lang="ru-RU" sz="2400" b="1" spc="-150" dirty="0" smtClean="0">
                <a:ln w="9525">
                  <a:solidFill>
                    <a:schemeClr val="bg1"/>
                  </a:solidFill>
                </a:ln>
                <a:cs typeface="Arial" pitchFamily="34" charset="0"/>
              </a:rPr>
              <a:t>гр</a:t>
            </a:r>
            <a:r>
              <a:rPr lang="ru-RU" sz="2400" b="1" spc="-150" dirty="0" smtClean="0">
                <a:ln w="9525">
                  <a:solidFill>
                    <a:schemeClr val="bg1"/>
                  </a:solidFill>
                </a:ln>
                <a:cs typeface="Arial" pitchFamily="34" charset="0"/>
              </a:rPr>
              <a:t>уппе</a:t>
            </a:r>
            <a:endParaRPr lang="ru-RU" sz="2400" b="1" spc="-150" dirty="0" smtClean="0">
              <a:ln w="9525">
                <a:solidFill>
                  <a:schemeClr val="bg1"/>
                </a:solidFill>
              </a:ln>
              <a:cs typeface="Arial" pitchFamily="34" charset="0"/>
            </a:endParaRPr>
          </a:p>
        </p:txBody>
      </p:sp>
      <p:pic>
        <p:nvPicPr>
          <p:cNvPr id="5" name="Содержимое 3" descr="img3.jpg"/>
          <p:cNvPicPr>
            <a:picLocks noChangeAspect="1"/>
          </p:cNvPicPr>
          <p:nvPr/>
        </p:nvPicPr>
        <p:blipFill>
          <a:blip r:embed="rId3" cstate="print"/>
          <a:srcRect b="9039"/>
          <a:stretch>
            <a:fillRect/>
          </a:stretch>
        </p:blipFill>
        <p:spPr>
          <a:xfrm>
            <a:off x="251520" y="3861048"/>
            <a:ext cx="8208963" cy="2160240"/>
          </a:xfrm>
          <a:prstGeom prst="rect">
            <a:avLst/>
          </a:prstGeo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Д. М. Менделеев - С думою о благе российском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8" b="6953"/>
          <a:stretch/>
        </p:blipFill>
        <p:spPr bwMode="auto">
          <a:xfrm>
            <a:off x="179512" y="260648"/>
            <a:ext cx="4320480" cy="63871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932040" y="620688"/>
            <a:ext cx="392392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n w="9525">
                  <a:solidFill>
                    <a:schemeClr val="bg1"/>
                  </a:solidFill>
                </a:ln>
                <a:cs typeface="Arial" pitchFamily="34" charset="0"/>
              </a:rPr>
              <a:t>Менделеев Д. И. С думою о благе российском : Избранные экономические произведения. - Новосибирск: Наука. </a:t>
            </a:r>
            <a:r>
              <a:rPr lang="ru-RU" sz="2400" b="1" dirty="0" err="1" smtClean="0">
                <a:ln w="9525">
                  <a:solidFill>
                    <a:schemeClr val="bg1"/>
                  </a:solidFill>
                </a:ln>
                <a:cs typeface="Arial" pitchFamily="34" charset="0"/>
              </a:rPr>
              <a:t>Сиб</a:t>
            </a:r>
            <a:r>
              <a:rPr lang="ru-RU" sz="2400" b="1" dirty="0" smtClean="0">
                <a:ln w="9525">
                  <a:solidFill>
                    <a:schemeClr val="bg1"/>
                  </a:solidFill>
                </a:ln>
                <a:cs typeface="Arial" pitchFamily="34" charset="0"/>
              </a:rPr>
              <a:t>. </a:t>
            </a:r>
            <a:r>
              <a:rPr lang="ru-RU" sz="2400" b="1" dirty="0" err="1" smtClean="0">
                <a:ln w="9525">
                  <a:solidFill>
                    <a:schemeClr val="bg1"/>
                  </a:solidFill>
                </a:ln>
                <a:cs typeface="Arial" pitchFamily="34" charset="0"/>
              </a:rPr>
              <a:t>отд-ние</a:t>
            </a:r>
            <a:r>
              <a:rPr lang="ru-RU" sz="2400" b="1" dirty="0" smtClean="0">
                <a:ln w="9525">
                  <a:solidFill>
                    <a:schemeClr val="bg1"/>
                  </a:solidFill>
                </a:ln>
                <a:cs typeface="Arial" pitchFamily="34" charset="0"/>
              </a:rPr>
              <a:t>, 1991. - 231 с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788024" y="3356992"/>
            <a:ext cx="421196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n w="9525">
                  <a:solidFill>
                    <a:schemeClr val="bg1"/>
                  </a:solidFill>
                </a:ln>
                <a:cs typeface="Arial" pitchFamily="34" charset="0"/>
              </a:rPr>
              <a:t>В настоящее издание включена лишь часть экономического наследия Д.И.Менделеева - по процессам расширенного капиталистического воспроизводства на этапе становления империализма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Rot="1" noChangeArrowheads="1"/>
          </p:cNvSpPr>
          <p:nvPr/>
        </p:nvSpPr>
        <p:spPr>
          <a:xfrm>
            <a:off x="0" y="130622"/>
            <a:ext cx="9144000" cy="634082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000" b="1" spc="-150" dirty="0" smtClean="0">
                <a:ln w="3175"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</a:rPr>
              <a:t>Конец жизненного пути</a:t>
            </a:r>
            <a:endParaRPr lang="ru-RU" sz="3000" b="1" spc="-150" dirty="0">
              <a:ln w="3175">
                <a:solidFill>
                  <a:schemeClr val="tx1"/>
                </a:solidFill>
              </a:ln>
              <a:gradFill flip="none" rotWithShape="1">
                <a:gsLst>
                  <a:gs pos="0">
                    <a:srgbClr val="FF0000">
                      <a:shade val="30000"/>
                      <a:satMod val="115000"/>
                    </a:srgbClr>
                  </a:gs>
                  <a:gs pos="50000">
                    <a:srgbClr val="FF0000">
                      <a:shade val="67500"/>
                      <a:satMod val="115000"/>
                    </a:srgbClr>
                  </a:gs>
                  <a:gs pos="100000">
                    <a:srgbClr val="FF0000">
                      <a:shade val="100000"/>
                      <a:satMod val="115000"/>
                    </a:srgbClr>
                  </a:gs>
                </a:gsLst>
                <a:lin ang="2700000" scaled="1"/>
                <a:tileRect/>
              </a:gra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4931759"/>
            <a:ext cx="9144000" cy="108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400" b="1" dirty="0" smtClean="0">
                <a:ln w="9525">
                  <a:solidFill>
                    <a:schemeClr val="bg1"/>
                  </a:solidFill>
                </a:ln>
                <a:cs typeface="Arial" pitchFamily="34" charset="0"/>
              </a:rPr>
              <a:t>Менделеев скончался 20 января 1907 г. от воспаления легких.</a:t>
            </a:r>
          </a:p>
          <a:p>
            <a:pPr algn="ctr">
              <a:lnSpc>
                <a:spcPct val="90000"/>
              </a:lnSpc>
            </a:pPr>
            <a:r>
              <a:rPr lang="ru-RU" sz="2400" b="1" dirty="0" smtClean="0">
                <a:ln w="9525">
                  <a:solidFill>
                    <a:schemeClr val="bg1"/>
                  </a:solidFill>
                </a:ln>
                <a:cs typeface="Arial" pitchFamily="34" charset="0"/>
              </a:rPr>
              <a:t>Его похороны, принятые на счет государства, были настоящим национальным трауром</a:t>
            </a:r>
            <a:endParaRPr lang="ru-RU" sz="2400" b="1" dirty="0">
              <a:ln w="9525">
                <a:solidFill>
                  <a:schemeClr val="bg1"/>
                </a:solidFill>
              </a:ln>
              <a:cs typeface="Arial" pitchFamily="34" charset="0"/>
            </a:endParaRPr>
          </a:p>
        </p:txBody>
      </p:sp>
      <p:pic>
        <p:nvPicPr>
          <p:cNvPr id="4099" name="Picture 3" descr="D:\АНЯ ЛОПИНА\менделеев\65ded5353c5ee48d0b7d48c591b8f4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508" y="1124744"/>
            <a:ext cx="8910988" cy="32403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http://www3.gobiernodecanarias.org/medusa/lentiscal/1-CDQuimica-TIC/images/MendeleivA2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13035"/>
            <a:ext cx="3960440" cy="63843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4427984" y="1340768"/>
            <a:ext cx="4572000" cy="374871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400" b="1" dirty="0" smtClean="0">
                <a:ln w="9525">
                  <a:solidFill>
                    <a:schemeClr val="bg1"/>
                  </a:solidFill>
                </a:ln>
                <a:cs typeface="Arial" pitchFamily="34" charset="0"/>
              </a:rPr>
              <a:t>На всех родных самое сильное впечатление произвела несметная толпа народа, провожавшая ученого в последний путь. Молодежь несла в руках периодические таблицы. Это было лучшим венком и лучшим украшением на похоронах ученого, трудившегося всю жизнь для своей страны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04664"/>
            <a:ext cx="4536504" cy="52085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3" y="378318"/>
            <a:ext cx="3384377" cy="52829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179512" y="5786100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400" i="1" dirty="0" smtClean="0"/>
              <a:t>Один из последних </a:t>
            </a:r>
          </a:p>
          <a:p>
            <a:pPr algn="ctr"/>
            <a:r>
              <a:rPr lang="ru-RU" sz="1400" i="1" dirty="0" smtClean="0"/>
              <a:t>портретов Д.И.Менделеева</a:t>
            </a:r>
            <a:endParaRPr lang="ru-RU" sz="1400" i="1" dirty="0"/>
          </a:p>
        </p:txBody>
      </p:sp>
      <p:sp>
        <p:nvSpPr>
          <p:cNvPr id="5" name="TextBox 4"/>
          <p:cNvSpPr txBox="1"/>
          <p:nvPr/>
        </p:nvSpPr>
        <p:spPr>
          <a:xfrm>
            <a:off x="5652120" y="5786680"/>
            <a:ext cx="266429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i="1" dirty="0" smtClean="0"/>
              <a:t>Часы, остановленные</a:t>
            </a:r>
          </a:p>
          <a:p>
            <a:pPr algn="ctr"/>
            <a:r>
              <a:rPr lang="ru-RU" sz="1400" i="1" dirty="0" smtClean="0"/>
              <a:t> в момент смерти</a:t>
            </a:r>
          </a:p>
          <a:p>
            <a:pPr algn="ctr"/>
            <a:r>
              <a:rPr lang="ru-RU" sz="1400" i="1" dirty="0" smtClean="0"/>
              <a:t> Д.Менделеева</a:t>
            </a:r>
            <a:endParaRPr lang="ru-RU" sz="1400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Похожее изображение"/>
          <p:cNvPicPr>
            <a:picLocks noChangeAspect="1" noChangeArrowheads="1"/>
          </p:cNvPicPr>
          <p:nvPr/>
        </p:nvPicPr>
        <p:blipFill>
          <a:blip r:embed="rId2" cstate="print"/>
          <a:srcRect l="8400" t="3658" r="7601" b="19524"/>
          <a:stretch>
            <a:fillRect/>
          </a:stretch>
        </p:blipFill>
        <p:spPr bwMode="auto">
          <a:xfrm>
            <a:off x="-33067" y="548680"/>
            <a:ext cx="4893099" cy="6165304"/>
          </a:xfrm>
          <a:prstGeom prst="rect">
            <a:avLst/>
          </a:prstGeom>
          <a:ln>
            <a:noFill/>
          </a:ln>
          <a:effectLst>
            <a:softEdge rad="635000"/>
          </a:effectLst>
        </p:spPr>
      </p:pic>
      <p:sp>
        <p:nvSpPr>
          <p:cNvPr id="2" name="Text Box 12"/>
          <p:cNvSpPr txBox="1">
            <a:spLocks noChangeArrowheads="1"/>
          </p:cNvSpPr>
          <p:nvPr/>
        </p:nvSpPr>
        <p:spPr bwMode="auto">
          <a:xfrm>
            <a:off x="395288" y="116632"/>
            <a:ext cx="835342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4000" b="1" spc="-150" dirty="0" smtClean="0">
                <a:ln w="3175"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</a:rPr>
              <a:t>Д.И. Менделеев в памяти потомков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499992" y="980728"/>
            <a:ext cx="442798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n w="9525">
                  <a:solidFill>
                    <a:schemeClr val="bg1"/>
                  </a:solidFill>
                </a:ln>
                <a:cs typeface="Arial" pitchFamily="34" charset="0"/>
              </a:rPr>
              <a:t>Имя Менделеева носит город в Татарии, действующий вулкан на Курильских островах (о. Кунашир), подводный хребет в Северном Ледовитом океане, кратер на поверхности невидимой стороны Луны, минерал </a:t>
            </a:r>
            <a:r>
              <a:rPr lang="ru-RU" sz="2400" b="1" dirty="0" err="1" smtClean="0">
                <a:ln w="9525">
                  <a:solidFill>
                    <a:schemeClr val="bg1"/>
                  </a:solidFill>
                </a:ln>
                <a:cs typeface="Arial" pitchFamily="34" charset="0"/>
              </a:rPr>
              <a:t>менделевит</a:t>
            </a:r>
            <a:r>
              <a:rPr lang="ru-RU" sz="2400" b="1" dirty="0" smtClean="0">
                <a:ln w="9525">
                  <a:solidFill>
                    <a:schemeClr val="bg1"/>
                  </a:solidFill>
                </a:ln>
                <a:cs typeface="Arial" pitchFamily="34" charset="0"/>
              </a:rPr>
              <a:t>, научно-исследовательское судно «Дмитрий Менделеев».</a:t>
            </a:r>
          </a:p>
          <a:p>
            <a:pPr algn="ctr"/>
            <a:r>
              <a:rPr lang="ru-RU" sz="2400" b="1" dirty="0" smtClean="0">
                <a:ln w="9525">
                  <a:solidFill>
                    <a:schemeClr val="bg1"/>
                  </a:solidFill>
                </a:ln>
                <a:cs typeface="Arial" pitchFamily="34" charset="0"/>
              </a:rPr>
              <a:t>Так же великому ученому посвящено большое количество памятников и </a:t>
            </a:r>
            <a:r>
              <a:rPr lang="ru-RU" sz="2400" b="1" dirty="0" smtClean="0">
                <a:ln w="9525">
                  <a:solidFill>
                    <a:schemeClr val="bg1"/>
                  </a:solidFill>
                </a:ln>
                <a:cs typeface="Arial" pitchFamily="34" charset="0"/>
              </a:rPr>
              <a:t>скульптур во всём мире</a:t>
            </a:r>
            <a:endParaRPr lang="ru-RU" sz="2400" b="1" dirty="0" smtClean="0">
              <a:ln w="9525">
                <a:solidFill>
                  <a:schemeClr val="bg1"/>
                </a:solidFill>
              </a:ln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7" name="AutoShape 3" descr="https://img-fotki.yandex.ru/get/6844/15397073.2f/0_cf6ad_5bbd0cd9_X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2709" name="Picture 5" descr="http://infagrad.ru/img/publicationsImgs/930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364206"/>
            <a:ext cx="7620000" cy="51530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0" y="5657671"/>
            <a:ext cx="9144000" cy="108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400" b="1" dirty="0" smtClean="0">
                <a:ln w="9525">
                  <a:solidFill>
                    <a:schemeClr val="bg1"/>
                  </a:solidFill>
                </a:ln>
                <a:cs typeface="Arial" pitchFamily="34" charset="0"/>
              </a:rPr>
              <a:t>Памятник удивительному человеку и выдающемуся ученому – Д.И. Менделееву установлен в Санкт-Петербурге на территории сквера Главной Палаты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дом менделеева"/>
          <p:cNvPicPr>
            <a:picLocks noChangeAspect="1" noChangeArrowheads="1"/>
          </p:cNvPicPr>
          <p:nvPr/>
        </p:nvPicPr>
        <p:blipFill>
          <a:blip r:embed="rId2" cstate="print"/>
          <a:srcRect r="1059"/>
          <a:stretch>
            <a:fillRect/>
          </a:stretch>
        </p:blipFill>
        <p:spPr bwMode="auto">
          <a:xfrm>
            <a:off x="93744" y="188640"/>
            <a:ext cx="8942752" cy="46805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0" y="5027692"/>
            <a:ext cx="9144000" cy="1421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400" b="1" dirty="0" smtClean="0">
                <a:ln w="9525">
                  <a:solidFill>
                    <a:schemeClr val="bg1"/>
                  </a:solidFill>
                </a:ln>
                <a:cs typeface="Arial" pitchFamily="34" charset="0"/>
              </a:rPr>
              <a:t>Дом, в котором родился Дима Менделеев.</a:t>
            </a:r>
          </a:p>
          <a:p>
            <a:pPr algn="ctr">
              <a:lnSpc>
                <a:spcPct val="90000"/>
              </a:lnSpc>
            </a:pPr>
            <a:r>
              <a:rPr lang="ru-RU" sz="2400" b="1" dirty="0" smtClean="0">
                <a:ln w="9525">
                  <a:solidFill>
                    <a:schemeClr val="bg1"/>
                  </a:solidFill>
                </a:ln>
                <a:cs typeface="Arial" pitchFamily="34" charset="0"/>
              </a:rPr>
              <a:t> Это здание Тобольской гимназии, в нём Менделеевы занимали несколько комнат. </a:t>
            </a:r>
          </a:p>
          <a:p>
            <a:pPr algn="ctr">
              <a:lnSpc>
                <a:spcPct val="90000"/>
              </a:lnSpc>
            </a:pPr>
            <a:r>
              <a:rPr lang="ru-RU" sz="2400" b="1" dirty="0" smtClean="0">
                <a:ln w="9525">
                  <a:solidFill>
                    <a:schemeClr val="bg1"/>
                  </a:solidFill>
                </a:ln>
                <a:cs typeface="Arial" pitchFamily="34" charset="0"/>
              </a:rPr>
              <a:t>Сейчас здесь больница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6237312"/>
            <a:ext cx="9144000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400" b="1" dirty="0" smtClean="0">
                <a:ln w="9525">
                  <a:solidFill>
                    <a:schemeClr val="bg1"/>
                  </a:solidFill>
                </a:ln>
                <a:cs typeface="Arial" pitchFamily="34" charset="0"/>
              </a:rPr>
              <a:t>Памятник Менделееву в Братиславе</a:t>
            </a:r>
          </a:p>
        </p:txBody>
      </p:sp>
      <p:pic>
        <p:nvPicPr>
          <p:cNvPr id="73730" name="Picture 2" descr="https://nyc3.digitaloceanspaces.com/ur-media2/photos/images/000/076/151/2d75c70e8955c5d8d675cdd08aaff162f64ec3f6_big.jpg?137666299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88640"/>
            <a:ext cx="7629525" cy="5715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http://tobgorod.ru/wp-content/uploads/2015/10/Kiev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82382" y="188640"/>
            <a:ext cx="6979237" cy="50405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0" y="5315724"/>
            <a:ext cx="9144000" cy="1421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400" b="1" dirty="0" smtClean="0">
                <a:ln w="9525">
                  <a:solidFill>
                    <a:schemeClr val="bg1"/>
                  </a:solidFill>
                </a:ln>
                <a:cs typeface="Arial" pitchFamily="34" charset="0"/>
              </a:rPr>
              <a:t>В Киеве установлен памятник в 1995 году. Находится монумент возле химического корпуса КПИ. Известно, что Менделеев стоял у истоков киевской политехники и был председателем первой Государственной экзаменационной комиссии в 1903 году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http://gorenka.org/images/sample4/L2hvbWUvdTIwNzQ4NTIzOS9wdWJsaWNfaHRtbC9pbWFnZXMva3Vyc2svbWVuZGVsZWV2MS5qcGc=.jpg"/>
          <p:cNvPicPr>
            <a:picLocks noChangeAspect="1" noChangeArrowheads="1"/>
          </p:cNvPicPr>
          <p:nvPr/>
        </p:nvPicPr>
        <p:blipFill>
          <a:blip r:embed="rId2" cstate="print"/>
          <a:srcRect t="12220" b="16277"/>
          <a:stretch>
            <a:fillRect/>
          </a:stretch>
        </p:blipFill>
        <p:spPr bwMode="auto">
          <a:xfrm>
            <a:off x="827584" y="188639"/>
            <a:ext cx="7704856" cy="5112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0" y="5391448"/>
            <a:ext cx="9144000" cy="108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400" b="1" dirty="0" smtClean="0">
                <a:ln w="9525">
                  <a:solidFill>
                    <a:schemeClr val="bg1"/>
                  </a:solidFill>
                </a:ln>
                <a:cs typeface="Arial" pitchFamily="34" charset="0"/>
              </a:rPr>
              <a:t>В Курске в парке перед кинотеатром «Родина» был установлен бюст выдающегося химика, который и по сей день является одним из главных украшений и памятных мест микрорайона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http://tobgorod.ru/wp-content/uploads/2015/10/ufalej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188640"/>
            <a:ext cx="6264696" cy="47142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0" y="5059050"/>
            <a:ext cx="91440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400" b="1" dirty="0" smtClean="0">
                <a:ln w="9525">
                  <a:solidFill>
                    <a:schemeClr val="bg1"/>
                  </a:solidFill>
                </a:ln>
                <a:cs typeface="Arial" pitchFamily="34" charset="0"/>
              </a:rPr>
              <a:t>Интересный памятник Дмитрию Менделееву есть в челябинском городе Верхний Уфалей. Ученый заезжал сюда в 1899 году. Осмотрев здешнее производство и разработки, он воскликнул: «Да у вас тут вся моя таблица!». В честь этого поставлен памятник Менделееву на фоне его таблицы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6" name="AutoShape 4" descr="https://t-l.ru/i/n/180/177180/177180_12515b1a73ed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9638" name="AutoShape 6" descr="https://t-l.ru/i/n/180/177180/177180_12515b1a73ed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9640" name="Picture 8" descr="https://pp.vk.me/QlpcWkEJ9u7ETBFcQsOXs4m0nCnv59k5ZdSSqA/x53C-gAJf6U.jpg"/>
          <p:cNvPicPr>
            <a:picLocks noChangeAspect="1" noChangeArrowheads="1"/>
          </p:cNvPicPr>
          <p:nvPr/>
        </p:nvPicPr>
        <p:blipFill>
          <a:blip r:embed="rId2" cstate="print"/>
          <a:srcRect l="50702" t="56140" r="1579" b="14035"/>
          <a:stretch>
            <a:fillRect/>
          </a:stretch>
        </p:blipFill>
        <p:spPr bwMode="auto">
          <a:xfrm>
            <a:off x="323528" y="188640"/>
            <a:ext cx="2304256" cy="12241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9644" name="Picture 12" descr="http://tumentoday.ru/media/cache/98/60/9860f3cb8d41997517ce70d97ec0fcfd.jpg"/>
          <p:cNvPicPr>
            <a:picLocks noChangeAspect="1" noChangeArrowheads="1"/>
          </p:cNvPicPr>
          <p:nvPr/>
        </p:nvPicPr>
        <p:blipFill>
          <a:blip r:embed="rId3" cstate="print"/>
          <a:srcRect l="6780" t="39462" r="20339"/>
          <a:stretch>
            <a:fillRect/>
          </a:stretch>
        </p:blipFill>
        <p:spPr bwMode="auto">
          <a:xfrm>
            <a:off x="251520" y="3284984"/>
            <a:ext cx="2160240" cy="13101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9642" name="Picture 10" descr="https://pp.vk.me/QlpcWkEJ9u7ETBFcQsOXs4m0nCnv59k5ZdSSqA/x53C-gAJf6U.jpg"/>
          <p:cNvPicPr>
            <a:picLocks noChangeAspect="1" noChangeArrowheads="1"/>
          </p:cNvPicPr>
          <p:nvPr/>
        </p:nvPicPr>
        <p:blipFill>
          <a:blip r:embed="rId2" cstate="print"/>
          <a:srcRect l="1771" t="62500" r="53958" b="4167"/>
          <a:stretch>
            <a:fillRect/>
          </a:stretch>
        </p:blipFill>
        <p:spPr bwMode="auto">
          <a:xfrm>
            <a:off x="2555776" y="4077072"/>
            <a:ext cx="1800200" cy="11521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9634" name="Picture 2" descr="-b0QTzUJHQ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59632" y="1700808"/>
            <a:ext cx="2163846" cy="14401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0" y="5391448"/>
            <a:ext cx="9144000" cy="1421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400" b="1" dirty="0" smtClean="0">
                <a:ln w="9525">
                  <a:solidFill>
                    <a:schemeClr val="bg1"/>
                  </a:solidFill>
                </a:ln>
                <a:cs typeface="Arial" pitchFamily="34" charset="0"/>
              </a:rPr>
              <a:t>В Тобольске открыли композицию «Периодическая система Менделеева». На площади торгово-развлекательного центра «Жемчужина Сибири» выложены 55 гранитных плит с названиями химических элементов. Все они выполнены из латуни</a:t>
            </a:r>
          </a:p>
        </p:txBody>
      </p:sp>
      <p:pic>
        <p:nvPicPr>
          <p:cNvPr id="69646" name="Picture 14" descr="https://pp.vk.me/c613527/v613527187/13f66/h1vE78Tau7M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35896" y="140935"/>
            <a:ext cx="3456384" cy="25679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9648" name="Picture 16" descr="https://pp.vk.me/c613527/v613527187/13f03/WWOOD8DJyqc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10583" y="2780928"/>
            <a:ext cx="3781897" cy="2520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AutoShape 2" descr="Памятник Дмитрию Ивановичу Менделееву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861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0060" y="188640"/>
            <a:ext cx="7523881" cy="50159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0" y="5319440"/>
            <a:ext cx="9144000" cy="1421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400" b="1" dirty="0" smtClean="0">
                <a:ln w="9525">
                  <a:solidFill>
                    <a:schemeClr val="bg1"/>
                  </a:solidFill>
                </a:ln>
                <a:cs typeface="Arial" pitchFamily="34" charset="0"/>
              </a:rPr>
              <a:t>Международный благотворительный общественный Фонд «Диалог Культур - Единый Мир» и Культурно-образовательный центр «ЭТНОМИР» в городе Калуга установили на территории парка бронзовый памятник великому русскому учёному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Наука\13449647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860715"/>
            <a:ext cx="7848872" cy="5232581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27000"/>
              </a:prst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2483768" y="6218148"/>
            <a:ext cx="405290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000" b="1" spc="-150" dirty="0" smtClean="0">
                <a:ln w="3175"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</a:rPr>
              <a:t>Могила Д.И. Менделеева</a:t>
            </a:r>
            <a:endParaRPr lang="ru-RU" sz="3000" b="1" spc="-150" dirty="0">
              <a:ln w="3175">
                <a:solidFill>
                  <a:schemeClr val="tx1"/>
                </a:solidFill>
              </a:ln>
              <a:gradFill flip="none" rotWithShape="1">
                <a:gsLst>
                  <a:gs pos="0">
                    <a:srgbClr val="FF0000">
                      <a:shade val="30000"/>
                      <a:satMod val="115000"/>
                    </a:srgbClr>
                  </a:gs>
                  <a:gs pos="50000">
                    <a:srgbClr val="FF0000">
                      <a:shade val="67500"/>
                      <a:satMod val="115000"/>
                    </a:srgbClr>
                  </a:gs>
                  <a:gs pos="100000">
                    <a:srgbClr val="FF0000">
                      <a:shade val="100000"/>
                      <a:satMod val="115000"/>
                    </a:srgbClr>
                  </a:gs>
                </a:gsLst>
                <a:lin ang="2700000" scaled="1"/>
                <a:tileRect/>
              </a:gra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3" descr="m005.jpg"/>
          <p:cNvPicPr>
            <a:picLocks noChangeAspect="1"/>
          </p:cNvPicPr>
          <p:nvPr/>
        </p:nvPicPr>
        <p:blipFill>
          <a:blip r:embed="rId2" cstate="print"/>
          <a:srcRect l="1480" t="1282" r="2326" b="1281"/>
          <a:stretch>
            <a:fillRect/>
          </a:stretch>
        </p:blipFill>
        <p:spPr bwMode="auto">
          <a:xfrm>
            <a:off x="107504" y="332656"/>
            <a:ext cx="4680520" cy="54726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4"/>
          <p:cNvSpPr txBox="1">
            <a:spLocks noChangeArrowheads="1"/>
          </p:cNvSpPr>
          <p:nvPr/>
        </p:nvSpPr>
        <p:spPr bwMode="auto">
          <a:xfrm>
            <a:off x="827584" y="5949280"/>
            <a:ext cx="348615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i="1" dirty="0"/>
              <a:t>Портрет Д.И. Менделеева</a:t>
            </a:r>
          </a:p>
          <a:p>
            <a:pPr algn="ctr"/>
            <a:r>
              <a:rPr lang="ru-RU" sz="1400" i="1" dirty="0"/>
              <a:t>(Илья Репин, 1907)</a:t>
            </a:r>
          </a:p>
        </p:txBody>
      </p:sp>
      <p:sp>
        <p:nvSpPr>
          <p:cNvPr id="4" name="TextBox 4"/>
          <p:cNvSpPr txBox="1">
            <a:spLocks noChangeArrowheads="1"/>
          </p:cNvSpPr>
          <p:nvPr/>
        </p:nvSpPr>
        <p:spPr bwMode="auto">
          <a:xfrm>
            <a:off x="4860032" y="1310565"/>
            <a:ext cx="4211960" cy="4062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ln w="9525">
                  <a:solidFill>
                    <a:schemeClr val="bg1"/>
                  </a:solidFill>
                </a:ln>
                <a:cs typeface="Arial" pitchFamily="34" charset="0"/>
              </a:rPr>
              <a:t>«Вы </a:t>
            </a:r>
            <a:r>
              <a:rPr lang="ru-RU" sz="2400" b="1" i="1" dirty="0" smtClean="0">
                <a:ln w="9525">
                  <a:solidFill>
                    <a:schemeClr val="bg1"/>
                  </a:solidFill>
                </a:ln>
                <a:cs typeface="Arial" pitchFamily="34" charset="0"/>
              </a:rPr>
              <a:t>скажете, это </a:t>
            </a:r>
            <a:r>
              <a:rPr lang="ru-RU" sz="2400" b="1" i="1" dirty="0">
                <a:ln w="9525">
                  <a:solidFill>
                    <a:schemeClr val="bg1"/>
                  </a:solidFill>
                </a:ln>
                <a:cs typeface="Arial" pitchFamily="34" charset="0"/>
              </a:rPr>
              <a:t>история,</a:t>
            </a:r>
          </a:p>
          <a:p>
            <a:pPr algn="ctr"/>
            <a:r>
              <a:rPr lang="ru-RU" sz="2400" b="1" i="1" dirty="0">
                <a:ln w="9525">
                  <a:solidFill>
                    <a:schemeClr val="bg1"/>
                  </a:solidFill>
                </a:ln>
                <a:cs typeface="Arial" pitchFamily="34" charset="0"/>
              </a:rPr>
              <a:t>но от </a:t>
            </a:r>
            <a:r>
              <a:rPr lang="ru-RU" sz="2400" b="1" i="1" dirty="0" smtClean="0">
                <a:ln w="9525">
                  <a:solidFill>
                    <a:schemeClr val="bg1"/>
                  </a:solidFill>
                </a:ln>
                <a:cs typeface="Arial" pitchFamily="34" charset="0"/>
              </a:rPr>
              <a:t>истории не </a:t>
            </a:r>
            <a:r>
              <a:rPr lang="ru-RU" sz="2400" b="1" i="1" dirty="0">
                <a:ln w="9525">
                  <a:solidFill>
                    <a:schemeClr val="bg1"/>
                  </a:solidFill>
                </a:ln>
                <a:cs typeface="Arial" pitchFamily="34" charset="0"/>
              </a:rPr>
              <a:t>вырваться,</a:t>
            </a:r>
          </a:p>
          <a:p>
            <a:pPr algn="ctr"/>
            <a:r>
              <a:rPr lang="ru-RU" sz="2400" b="1" i="1" dirty="0" smtClean="0">
                <a:ln w="9525">
                  <a:solidFill>
                    <a:schemeClr val="bg1"/>
                  </a:solidFill>
                </a:ln>
                <a:cs typeface="Arial" pitchFamily="34" charset="0"/>
              </a:rPr>
              <a:t>История есть </a:t>
            </a:r>
            <a:r>
              <a:rPr lang="ru-RU" sz="2400" b="1" i="1" dirty="0">
                <a:ln w="9525">
                  <a:solidFill>
                    <a:schemeClr val="bg1"/>
                  </a:solidFill>
                </a:ln>
                <a:cs typeface="Arial" pitchFamily="34" charset="0"/>
              </a:rPr>
              <a:t>неизбежная колея,</a:t>
            </a:r>
          </a:p>
          <a:p>
            <a:pPr algn="ctr"/>
            <a:r>
              <a:rPr lang="ru-RU" sz="2400" b="1" i="1" dirty="0">
                <a:ln w="9525">
                  <a:solidFill>
                    <a:schemeClr val="bg1"/>
                  </a:solidFill>
                </a:ln>
                <a:cs typeface="Arial" pitchFamily="34" charset="0"/>
              </a:rPr>
              <a:t>по которой движется какой бы то ни было</a:t>
            </a:r>
          </a:p>
          <a:p>
            <a:pPr algn="ctr"/>
            <a:r>
              <a:rPr lang="ru-RU" sz="2400" b="1" i="1" dirty="0">
                <a:ln w="9525">
                  <a:solidFill>
                    <a:schemeClr val="bg1"/>
                  </a:solidFill>
                </a:ln>
                <a:cs typeface="Arial" pitchFamily="34" charset="0"/>
              </a:rPr>
              <a:t>научный или общественный прогресс…»</a:t>
            </a:r>
          </a:p>
          <a:p>
            <a:pPr algn="ctr"/>
            <a:endParaRPr lang="ru-RU" b="1" i="1" dirty="0"/>
          </a:p>
          <a:p>
            <a:pPr algn="r"/>
            <a:r>
              <a:rPr lang="ru-RU" sz="2400" b="1" i="1" dirty="0" smtClean="0">
                <a:ln w="9525">
                  <a:solidFill>
                    <a:schemeClr val="bg1"/>
                  </a:solidFill>
                </a:ln>
                <a:cs typeface="Arial" pitchFamily="34" charset="0"/>
              </a:rPr>
              <a:t>Д.И</a:t>
            </a:r>
            <a:r>
              <a:rPr lang="ru-RU" sz="2400" b="1" i="1" dirty="0">
                <a:ln w="9525">
                  <a:solidFill>
                    <a:schemeClr val="bg1"/>
                  </a:solidFill>
                </a:ln>
                <a:cs typeface="Arial" pitchFamily="34" charset="0"/>
              </a:rPr>
              <a:t>. Менделеев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652120" y="2276872"/>
            <a:ext cx="29523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n w="6350">
                  <a:solidFill>
                    <a:schemeClr val="bg1"/>
                  </a:solidFill>
                </a:ln>
                <a:cs typeface="Arial" pitchFamily="34" charset="0"/>
              </a:rPr>
              <a:t>. </a:t>
            </a:r>
          </a:p>
        </p:txBody>
      </p:sp>
      <p:sp>
        <p:nvSpPr>
          <p:cNvPr id="9218" name="AutoShape 2" descr="Похожее изображени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0" y="1"/>
            <a:ext cx="9144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000" b="1" spc="-150" dirty="0" smtClean="0">
                <a:ln w="3175"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</a:rPr>
              <a:t>Д.И. Менделеев учился в Главном педагогическом институте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0" y="5243716"/>
            <a:ext cx="3779912" cy="1421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400" b="1" dirty="0" smtClean="0">
                <a:ln w="9525">
                  <a:solidFill>
                    <a:schemeClr val="bg1"/>
                  </a:solidFill>
                </a:ln>
                <a:cs typeface="Arial" pitchFamily="34" charset="0"/>
              </a:rPr>
              <a:t>1855 г. (21 год)</a:t>
            </a:r>
          </a:p>
          <a:p>
            <a:pPr algn="ctr">
              <a:lnSpc>
                <a:spcPct val="90000"/>
              </a:lnSpc>
            </a:pPr>
            <a:r>
              <a:rPr lang="ru-RU" sz="2400" b="1" dirty="0" smtClean="0">
                <a:ln w="9525">
                  <a:solidFill>
                    <a:schemeClr val="bg1"/>
                  </a:solidFill>
                </a:ln>
                <a:cs typeface="Arial" pitchFamily="34" charset="0"/>
              </a:rPr>
              <a:t>Д.И. Менделеев окончил институт с золотой медалью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635896" y="5229200"/>
            <a:ext cx="5508104" cy="1421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400" b="1" dirty="0" smtClean="0">
                <a:ln w="9525">
                  <a:solidFill>
                    <a:schemeClr val="bg1"/>
                  </a:solidFill>
                </a:ln>
                <a:cs typeface="Arial" pitchFamily="34" charset="0"/>
              </a:rPr>
              <a:t>В 1856 г. (22 года) блестяще защитил выпускную диссертацию на тему: «Изоморфизм в связи с другими отношениями формы к составу»</a:t>
            </a:r>
          </a:p>
        </p:txBody>
      </p:sp>
      <p:pic>
        <p:nvPicPr>
          <p:cNvPr id="8" name="Picture 8" descr="01-Портрет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4543" y="1340768"/>
            <a:ext cx="2881313" cy="36718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4" descr="02-диссертац-2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1196752"/>
            <a:ext cx="2467207" cy="39604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2" cstate="print"/>
          <a:srcRect r="10000" b="1883"/>
          <a:stretch>
            <a:fillRect/>
          </a:stretch>
        </p:blipFill>
        <p:spPr bwMode="auto">
          <a:xfrm>
            <a:off x="5580112" y="548680"/>
            <a:ext cx="3290212" cy="47525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0" y="5391448"/>
            <a:ext cx="9144000" cy="1421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400" b="1" dirty="0" smtClean="0">
                <a:ln w="9525">
                  <a:solidFill>
                    <a:schemeClr val="bg1"/>
                  </a:solidFill>
                </a:ln>
                <a:cs typeface="Arial" pitchFamily="34" charset="0"/>
              </a:rPr>
              <a:t>Дмитрий Иванович был женат дважды. </a:t>
            </a:r>
          </a:p>
          <a:p>
            <a:pPr algn="ctr">
              <a:lnSpc>
                <a:spcPct val="90000"/>
              </a:lnSpc>
            </a:pPr>
            <a:r>
              <a:rPr lang="ru-RU" sz="2400" b="1" dirty="0" smtClean="0">
                <a:ln w="9525">
                  <a:solidFill>
                    <a:schemeClr val="bg1"/>
                  </a:solidFill>
                </a:ln>
                <a:cs typeface="Arial" pitchFamily="34" charset="0"/>
              </a:rPr>
              <a:t>В 1862 году он сочетался браком с </a:t>
            </a:r>
            <a:r>
              <a:rPr lang="ru-RU" sz="2400" b="1" dirty="0" err="1" smtClean="0">
                <a:ln w="9525">
                  <a:solidFill>
                    <a:schemeClr val="bg1"/>
                  </a:solidFill>
                </a:ln>
                <a:cs typeface="Arial" pitchFamily="34" charset="0"/>
              </a:rPr>
              <a:t>Феозвой</a:t>
            </a:r>
            <a:r>
              <a:rPr lang="ru-RU" sz="2400" b="1" dirty="0" smtClean="0">
                <a:ln w="9525">
                  <a:solidFill>
                    <a:schemeClr val="bg1"/>
                  </a:solidFill>
                </a:ln>
                <a:cs typeface="Arial" pitchFamily="34" charset="0"/>
              </a:rPr>
              <a:t> Никитичной Лещевой, уроженкой Тобольска (падчерицей знаменитого автора «Конька-Горбунка» Петра Павловича Ершова)</a:t>
            </a:r>
          </a:p>
        </p:txBody>
      </p:sp>
      <p:pic>
        <p:nvPicPr>
          <p:cNvPr id="62467" name="Picture 3"/>
          <p:cNvPicPr>
            <a:picLocks noChangeAspect="1" noChangeArrowheads="1"/>
          </p:cNvPicPr>
          <p:nvPr/>
        </p:nvPicPr>
        <p:blipFill>
          <a:blip r:embed="rId3" cstate="print"/>
          <a:srcRect r="50875"/>
          <a:stretch>
            <a:fillRect/>
          </a:stretch>
        </p:blipFill>
        <p:spPr bwMode="auto">
          <a:xfrm>
            <a:off x="395536" y="548680"/>
            <a:ext cx="3240360" cy="47492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0" y="0"/>
            <a:ext cx="91440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000" b="1" spc="-150" dirty="0" smtClean="0">
                <a:ln w="3175"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</a:rPr>
              <a:t>Семья и дети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Менделеев с детьми"/>
          <p:cNvPicPr>
            <a:picLocks noChangeAspect="1" noChangeArrowheads="1"/>
          </p:cNvPicPr>
          <p:nvPr/>
        </p:nvPicPr>
        <p:blipFill>
          <a:blip r:embed="rId2" cstate="print">
            <a:grayscl/>
          </a:blip>
          <a:srcRect l="1926" r="13320"/>
          <a:stretch>
            <a:fillRect/>
          </a:stretch>
        </p:blipFill>
        <p:spPr bwMode="auto">
          <a:xfrm>
            <a:off x="2771800" y="548680"/>
            <a:ext cx="3168352" cy="43204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2267744" y="29673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0" y="0"/>
            <a:ext cx="91440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000" b="1" spc="-150" dirty="0" smtClean="0">
                <a:ln w="3175"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</a:rPr>
              <a:t>Семья и дети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0" y="5661248"/>
            <a:ext cx="9144000" cy="108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400" b="1" dirty="0" smtClean="0">
                <a:ln w="9525">
                  <a:solidFill>
                    <a:schemeClr val="bg1"/>
                  </a:solidFill>
                </a:ln>
                <a:cs typeface="Arial" pitchFamily="34" charset="0"/>
              </a:rPr>
              <a:t>В этом браке родились три ребёнка: дочь Мария (1863) — она умерла в младенчестве, сын Владимир (1865—1898) </a:t>
            </a:r>
          </a:p>
          <a:p>
            <a:pPr algn="ctr">
              <a:lnSpc>
                <a:spcPct val="90000"/>
              </a:lnSpc>
            </a:pPr>
            <a:r>
              <a:rPr lang="ru-RU" sz="2400" b="1" dirty="0" smtClean="0">
                <a:ln w="9525">
                  <a:solidFill>
                    <a:schemeClr val="bg1"/>
                  </a:solidFill>
                </a:ln>
                <a:cs typeface="Arial" pitchFamily="34" charset="0"/>
              </a:rPr>
              <a:t>и дочь Ольга (1868—1950)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2" r="9524"/>
          <a:stretch>
            <a:fillRect/>
          </a:stretch>
        </p:blipFill>
        <p:spPr>
          <a:xfrm>
            <a:off x="107504" y="548680"/>
            <a:ext cx="2592288" cy="43204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0" y="4850576"/>
            <a:ext cx="302433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i="1" dirty="0" smtClean="0"/>
              <a:t>Дочь Д. И. Менделеева – Ольга Трирогова </a:t>
            </a:r>
            <a:br>
              <a:rPr lang="ru-RU" sz="1400" i="1" dirty="0" smtClean="0"/>
            </a:br>
            <a:r>
              <a:rPr lang="ru-RU" sz="1400" i="1" dirty="0" smtClean="0"/>
              <a:t>и его внучка Наташа</a:t>
            </a:r>
            <a:endParaRPr lang="ru-RU" sz="14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email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0" r="4178" b="2561"/>
          <a:stretch>
            <a:fillRect/>
          </a:stretch>
        </p:blipFill>
        <p:spPr>
          <a:xfrm>
            <a:off x="6012160" y="548680"/>
            <a:ext cx="3024336" cy="43204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Прямоугольник 9"/>
          <p:cNvSpPr/>
          <p:nvPr/>
        </p:nvSpPr>
        <p:spPr>
          <a:xfrm>
            <a:off x="3059832" y="4869160"/>
            <a:ext cx="26642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i="1" dirty="0" smtClean="0"/>
              <a:t>Д. И. Менделеев с детьми Владимиром и </a:t>
            </a:r>
            <a:r>
              <a:rPr lang="ru-RU" sz="1400" i="1" dirty="0" smtClean="0"/>
              <a:t>Ольгой</a:t>
            </a:r>
            <a:endParaRPr lang="ru-RU" sz="1400" i="1" dirty="0" smtClean="0"/>
          </a:p>
        </p:txBody>
      </p:sp>
      <p:sp>
        <p:nvSpPr>
          <p:cNvPr id="11" name="Прямоугольник 10"/>
          <p:cNvSpPr/>
          <p:nvPr/>
        </p:nvSpPr>
        <p:spPr>
          <a:xfrm>
            <a:off x="6084168" y="4941168"/>
            <a:ext cx="295232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i="1" dirty="0" smtClean="0"/>
              <a:t>Д. И. Менделеев с сыном Володей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1650</TotalTime>
  <Words>2697</Words>
  <Application>Microsoft Office PowerPoint</Application>
  <PresentationFormat>Экран (4:3)</PresentationFormat>
  <Paragraphs>232</Paragraphs>
  <Slides>67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67</vt:i4>
      </vt:variant>
    </vt:vector>
  </HeadingPairs>
  <TitlesOfParts>
    <vt:vector size="68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Крисанова Татьяна Николаевна</dc:creator>
  <cp:lastModifiedBy>Крисанова Татьяна Николаевна</cp:lastModifiedBy>
  <cp:revision>146</cp:revision>
  <dcterms:modified xsi:type="dcterms:W3CDTF">2019-02-13T12:34:04Z</dcterms:modified>
</cp:coreProperties>
</file>